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256" r:id="rId2"/>
    <p:sldId id="289" r:id="rId3"/>
    <p:sldId id="266" r:id="rId4"/>
    <p:sldId id="290" r:id="rId5"/>
    <p:sldId id="294" r:id="rId6"/>
    <p:sldId id="291" r:id="rId7"/>
    <p:sldId id="272" r:id="rId8"/>
    <p:sldId id="295" r:id="rId9"/>
    <p:sldId id="273" r:id="rId10"/>
    <p:sldId id="275" r:id="rId11"/>
    <p:sldId id="296" r:id="rId12"/>
    <p:sldId id="274" r:id="rId13"/>
    <p:sldId id="277" r:id="rId14"/>
    <p:sldId id="278" r:id="rId15"/>
    <p:sldId id="297" r:id="rId16"/>
    <p:sldId id="292" r:id="rId17"/>
    <p:sldId id="280" r:id="rId18"/>
    <p:sldId id="288" r:id="rId19"/>
    <p:sldId id="287" r:id="rId20"/>
    <p:sldId id="286" r:id="rId21"/>
    <p:sldId id="281" r:id="rId22"/>
    <p:sldId id="282" r:id="rId23"/>
    <p:sldId id="283" r:id="rId24"/>
    <p:sldId id="293" r:id="rId25"/>
    <p:sldId id="284" r:id="rId26"/>
  </p:sldIdLst>
  <p:sldSz cx="12192000" cy="6858000"/>
  <p:notesSz cx="6858000" cy="9144000"/>
  <p:defaultTextStyle>
    <a:defPPr rtl="0">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865"/>
    <a:srgbClr val="27496D"/>
    <a:srgbClr val="0C7B93"/>
    <a:srgbClr val="D4F6CC"/>
    <a:srgbClr val="3CCF4E"/>
    <a:srgbClr val="EF5B0C"/>
    <a:srgbClr val="000000"/>
    <a:srgbClr val="FF1E00"/>
    <a:srgbClr val="E8F9FD"/>
    <a:srgbClr val="59CE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67487" autoAdjust="0"/>
  </p:normalViewPr>
  <p:slideViewPr>
    <p:cSldViewPr snapToGrid="0">
      <p:cViewPr varScale="1">
        <p:scale>
          <a:sx n="75" d="100"/>
          <a:sy n="75" d="100"/>
        </p:scale>
        <p:origin x="1950" y="72"/>
      </p:cViewPr>
      <p:guideLst/>
    </p:cSldViewPr>
  </p:slideViewPr>
  <p:notesTextViewPr>
    <p:cViewPr>
      <p:scale>
        <a:sx n="1" d="1"/>
        <a:sy n="1" d="1"/>
      </p:scale>
      <p:origin x="0" y="0"/>
    </p:cViewPr>
  </p:notesTextViewPr>
  <p:notesViewPr>
    <p:cSldViewPr snapToGrid="0">
      <p:cViewPr varScale="1">
        <p:scale>
          <a:sx n="84" d="100"/>
          <a:sy n="84" d="100"/>
        </p:scale>
        <p:origin x="3900"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vi-VN">
              <a:latin typeface="Calibri" panose="020F0502020204030204" pitchFamily="34" charset="0"/>
              <a:cs typeface="Calibri" panose="020F0502020204030204" pitchFamily="34" charset="0"/>
            </a:endParaRPr>
          </a:p>
        </p:txBody>
      </p:sp>
      <p:sp>
        <p:nvSpPr>
          <p:cNvPr id="3" name="Chỗ dành sẵn cho Ngày tháng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90F328A-97A5-4B16-AC44-8E58CE7D98BB}" type="datetime1">
              <a:rPr lang="vi-VN" smtClean="0">
                <a:latin typeface="Calibri" panose="020F0502020204030204" pitchFamily="34" charset="0"/>
                <a:cs typeface="Calibri" panose="020F0502020204030204" pitchFamily="34" charset="0"/>
              </a:rPr>
              <a:t>23/09/2022</a:t>
            </a:fld>
            <a:endParaRPr lang="vi-VN">
              <a:latin typeface="Calibri" panose="020F0502020204030204" pitchFamily="34" charset="0"/>
              <a:cs typeface="Calibri" panose="020F0502020204030204" pitchFamily="34" charset="0"/>
            </a:endParaRPr>
          </a:p>
        </p:txBody>
      </p:sp>
      <p:sp>
        <p:nvSpPr>
          <p:cNvPr id="4" name="Chỗ dành sẵn cho Chân trang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vi-VN">
              <a:latin typeface="Calibri" panose="020F0502020204030204" pitchFamily="34" charset="0"/>
              <a:cs typeface="Calibri" panose="020F0502020204030204" pitchFamily="34" charset="0"/>
            </a:endParaRPr>
          </a:p>
        </p:txBody>
      </p:sp>
      <p:sp>
        <p:nvSpPr>
          <p:cNvPr id="5" name="Chỗ dành sẵn cho Số hiệu Bản chiếu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D529299-61FF-4B93-ADA6-2FD5975D62F6}" type="slidenum">
              <a:rPr lang="vi-VN" smtClean="0">
                <a:latin typeface="Calibri" panose="020F0502020204030204" pitchFamily="34" charset="0"/>
                <a:cs typeface="Calibri" panose="020F0502020204030204" pitchFamily="34" charset="0"/>
              </a:rPr>
              <a:t>‹#›</a:t>
            </a:fld>
            <a:endParaRPr lang="vi-VN">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Calibri" panose="020F0502020204030204" pitchFamily="34" charset="0"/>
                <a:cs typeface="Calibri" panose="020F0502020204030204" pitchFamily="34" charset="0"/>
              </a:defRPr>
            </a:lvl1pPr>
          </a:lstStyle>
          <a:p>
            <a:endParaRPr lang="vi-VN">
              <a:latin typeface="Calibri" panose="020F0502020204030204" pitchFamily="34" charset="0"/>
              <a:cs typeface="Calibri" panose="020F0502020204030204" pitchFamily="34" charset="0"/>
            </a:endParaRPr>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Calibri" panose="020F0502020204030204" pitchFamily="34" charset="0"/>
                <a:cs typeface="Calibri" panose="020F0502020204030204" pitchFamily="34" charset="0"/>
              </a:defRPr>
            </a:lvl1pPr>
          </a:lstStyle>
          <a:p>
            <a:fld id="{E608F116-8F7B-4C2A-B442-57E81F997EF0}" type="datetime1">
              <a:rPr lang="vi-VN" smtClean="0"/>
              <a:pPr/>
              <a:t>23/09/2022</a:t>
            </a:fld>
            <a:endParaRPr lang="vi-VN">
              <a:latin typeface="Calibri" panose="020F0502020204030204" pitchFamily="34" charset="0"/>
              <a:cs typeface="Calibri" panose="020F0502020204030204" pitchFamily="34" charset="0"/>
            </a:endParaRPr>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vi-VN" noProof="0"/>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vi-VN" noProof="0"/>
              <a:t>Chỉnh sửa kiểu văn bản Bản cái</a:t>
            </a:r>
          </a:p>
          <a:p>
            <a:pPr lvl="1" rtl="0"/>
            <a:r>
              <a:rPr lang="vi-VN" noProof="0"/>
              <a:t>Mức hai</a:t>
            </a:r>
          </a:p>
          <a:p>
            <a:pPr lvl="2" rtl="0"/>
            <a:r>
              <a:rPr lang="vi-VN" noProof="0"/>
              <a:t>Mức ba</a:t>
            </a:r>
          </a:p>
          <a:p>
            <a:pPr lvl="3" rtl="0"/>
            <a:r>
              <a:rPr lang="vi-VN" noProof="0"/>
              <a:t>Mức bốn</a:t>
            </a:r>
          </a:p>
          <a:p>
            <a:pPr lvl="4" rtl="0"/>
            <a:r>
              <a:rPr lang="vi-VN" noProof="0"/>
              <a:t>Mức năm</a:t>
            </a:r>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Calibri" panose="020F0502020204030204" pitchFamily="34" charset="0"/>
                <a:cs typeface="Calibri" panose="020F0502020204030204" pitchFamily="34" charset="0"/>
              </a:defRPr>
            </a:lvl1pPr>
          </a:lstStyle>
          <a:p>
            <a:endParaRPr lang="vi-VN">
              <a:latin typeface="Calibri" panose="020F0502020204030204" pitchFamily="34" charset="0"/>
              <a:cs typeface="Calibri" panose="020F0502020204030204" pitchFamily="34" charset="0"/>
            </a:endParaRPr>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Calibri" panose="020F0502020204030204" pitchFamily="34" charset="0"/>
                <a:cs typeface="Calibri" panose="020F0502020204030204" pitchFamily="34" charset="0"/>
              </a:defRPr>
            </a:lvl1pPr>
          </a:lstStyle>
          <a:p>
            <a:fld id="{BC849E9A-41F7-4779-A581-48A7C374A227}" type="slidenum">
              <a:rPr lang="vi-VN" smtClean="0"/>
              <a:pPr/>
              <a:t>‹#›</a:t>
            </a:fld>
            <a:endParaRPr lang="vi-VN">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2pPr>
    <a:lvl3pPr marL="914400" algn="l"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3pPr>
    <a:lvl4pPr marL="1371600" algn="l"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4pPr>
    <a:lvl5pPr marL="1828800" algn="l"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noProof="0"/>
          </a:p>
        </p:txBody>
      </p:sp>
      <p:sp>
        <p:nvSpPr>
          <p:cNvPr id="4" name="Chỗ dành sẵn cho Số hiệu Bản chiếu 3"/>
          <p:cNvSpPr>
            <a:spLocks noGrp="1"/>
          </p:cNvSpPr>
          <p:nvPr>
            <p:ph type="sldNum" sz="quarter" idx="5"/>
          </p:nvPr>
        </p:nvSpPr>
        <p:spPr/>
        <p:txBody>
          <a:bodyPr/>
          <a:lstStyle/>
          <a:p>
            <a:fld id="{BC849E9A-41F7-4779-A581-48A7C374A227}" type="slidenum">
              <a:rPr lang="vi-VN" smtClean="0"/>
              <a:pPr/>
              <a:t>1</a:t>
            </a:fld>
            <a:endParaRPr lang="vi-VN">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79423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marL="171450" lvl="0" indent="-171450" rtl="0">
              <a:buFontTx/>
              <a:buChar char="-"/>
            </a:pPr>
            <a:r>
              <a:rPr lang="vi-VN" noProof="0">
                <a:solidFill>
                  <a:schemeClr val="bg1"/>
                </a:solidFill>
                <a:latin typeface="Segoe UI" panose="020B0502040204020203" pitchFamily="34" charset="0"/>
                <a:cs typeface="Segoe UI" panose="020B0502040204020203" pitchFamily="34" charset="0"/>
              </a:rPr>
              <a:t>Cấu hình mô hình ResNet</a:t>
            </a:r>
          </a:p>
          <a:p>
            <a:pPr marL="628650" lvl="1" indent="-171450" rtl="0">
              <a:buFontTx/>
              <a:buChar char="-"/>
            </a:pPr>
            <a:r>
              <a:rPr lang="vi-VN" noProof="0">
                <a:solidFill>
                  <a:schemeClr val="bg1"/>
                </a:solidFill>
                <a:latin typeface="Segoe UI" panose="020B0502040204020203" pitchFamily="34" charset="0"/>
                <a:cs typeface="Segoe UI" panose="020B0502040204020203" pitchFamily="34" charset="0"/>
              </a:rPr>
              <a:t>"ID BLOCK" trong hình trên là viết tắt của từ Identity block và ID BLOCK x3 nghĩa là có 3 khối Identity block chồng lên nhau. Nội dung hình 4 như sau:</a:t>
            </a:r>
          </a:p>
          <a:p>
            <a:pPr marL="628650" lvl="1" indent="-171450" rtl="0">
              <a:buFontTx/>
              <a:buChar char="-"/>
            </a:pPr>
            <a:r>
              <a:rPr lang="vi-VN" noProof="0">
                <a:solidFill>
                  <a:schemeClr val="bg1"/>
                </a:solidFill>
                <a:latin typeface="Segoe UI" panose="020B0502040204020203" pitchFamily="34" charset="0"/>
                <a:cs typeface="Segoe UI" panose="020B0502040204020203" pitchFamily="34" charset="0"/>
              </a:rPr>
              <a:t>Zero-padding: Input với (3,3)</a:t>
            </a:r>
          </a:p>
          <a:p>
            <a:pPr marL="628650" lvl="1" indent="-171450" rtl="0">
              <a:buFontTx/>
              <a:buChar char="-"/>
            </a:pPr>
            <a:r>
              <a:rPr lang="vi-VN" noProof="0">
                <a:solidFill>
                  <a:schemeClr val="bg1"/>
                </a:solidFill>
                <a:latin typeface="Segoe UI" panose="020B0502040204020203" pitchFamily="34" charset="0"/>
                <a:cs typeface="Segoe UI" panose="020B0502040204020203" pitchFamily="34" charset="0"/>
              </a:rPr>
              <a:t>Stage 1: Tích chập (Conv1) với 64 filters với shape(7,7), sử dụng stride (2,2). BatchNorm, MaxPooling (3,3).</a:t>
            </a:r>
          </a:p>
          <a:p>
            <a:pPr marL="628650" lvl="1" indent="-171450" rtl="0">
              <a:buFontTx/>
              <a:buChar char="-"/>
            </a:pPr>
            <a:r>
              <a:rPr lang="vi-VN" noProof="0">
                <a:solidFill>
                  <a:schemeClr val="bg1"/>
                </a:solidFill>
                <a:latin typeface="Segoe UI" panose="020B0502040204020203" pitchFamily="34" charset="0"/>
                <a:cs typeface="Segoe UI" panose="020B0502040204020203" pitchFamily="34" charset="0"/>
              </a:rPr>
              <a:t>Stage 2: Convolutiontal block sử dụng 3 filter với size 64x64x256, f=3, s=1. Có 2 Identity blocks với filter size 64x64x256, f=3.</a:t>
            </a:r>
          </a:p>
          <a:p>
            <a:pPr marL="628650" lvl="1" indent="-171450" rtl="0">
              <a:buFontTx/>
              <a:buChar char="-"/>
            </a:pPr>
            <a:r>
              <a:rPr lang="vi-VN" noProof="0">
                <a:solidFill>
                  <a:schemeClr val="bg1"/>
                </a:solidFill>
                <a:latin typeface="Segoe UI" panose="020B0502040204020203" pitchFamily="34" charset="0"/>
                <a:cs typeface="Segoe UI" panose="020B0502040204020203" pitchFamily="34" charset="0"/>
              </a:rPr>
              <a:t>Stage 3: Convolutional sử dụng 3 filter size 128x128x512, f=3,s=2. Có 3 Identity blocks với filter size 128x128x512, f=3. </a:t>
            </a:r>
          </a:p>
          <a:p>
            <a:pPr marL="628650" lvl="1" indent="-171450" rtl="0">
              <a:buFontTx/>
              <a:buChar char="-"/>
            </a:pPr>
            <a:r>
              <a:rPr lang="vi-VN" noProof="0">
                <a:solidFill>
                  <a:schemeClr val="bg1"/>
                </a:solidFill>
                <a:latin typeface="Segoe UI" panose="020B0502040204020203" pitchFamily="34" charset="0"/>
                <a:cs typeface="Segoe UI" panose="020B0502040204020203" pitchFamily="34" charset="0"/>
              </a:rPr>
              <a:t>Stage 4: Convolutional sử dụng 3 filter size 256x256x1024, f=3,s=2. Có 5 Identity blocks với filter size 256x256x1024, f=3.</a:t>
            </a:r>
          </a:p>
          <a:p>
            <a:pPr marL="628650" lvl="1" indent="-171450" rtl="0">
              <a:buFontTx/>
              <a:buChar char="-"/>
            </a:pPr>
            <a:r>
              <a:rPr lang="vi-VN" noProof="0">
                <a:solidFill>
                  <a:schemeClr val="bg1"/>
                </a:solidFill>
                <a:latin typeface="Segoe UI" panose="020B0502040204020203" pitchFamily="34" charset="0"/>
                <a:cs typeface="Segoe UI" panose="020B0502040204020203" pitchFamily="34" charset="0"/>
              </a:rPr>
              <a:t>Stage 5 :Convolutional sử dụng 3 filter size 512x512x2048, f=3,s=2. Có 2 Identity blocks với filter size 512x512x2048, f=3.</a:t>
            </a:r>
          </a:p>
          <a:p>
            <a:pPr marL="628650" lvl="1" indent="-171450" rtl="0">
              <a:buFontTx/>
              <a:buChar char="-"/>
            </a:pPr>
            <a:r>
              <a:rPr lang="vi-VN" noProof="0">
                <a:solidFill>
                  <a:schemeClr val="bg1"/>
                </a:solidFill>
                <a:latin typeface="Segoe UI" panose="020B0502040204020203" pitchFamily="34" charset="0"/>
                <a:cs typeface="Segoe UI" panose="020B0502040204020203" pitchFamily="34" charset="0"/>
              </a:rPr>
              <a:t>The 2D Average Pooling : sử dụng với kích thước (2,2).</a:t>
            </a:r>
          </a:p>
          <a:p>
            <a:pPr marL="628650" lvl="1" indent="-171450" rtl="0">
              <a:buFontTx/>
              <a:buChar char="-"/>
            </a:pPr>
            <a:r>
              <a:rPr lang="vi-VN" noProof="0">
                <a:solidFill>
                  <a:schemeClr val="bg1"/>
                </a:solidFill>
                <a:latin typeface="Segoe UI" panose="020B0502040204020203" pitchFamily="34" charset="0"/>
                <a:cs typeface="Segoe UI" panose="020B0502040204020203" pitchFamily="34" charset="0"/>
              </a:rPr>
              <a:t>The Flatten.</a:t>
            </a:r>
          </a:p>
          <a:p>
            <a:pPr marL="628650" lvl="1" indent="-171450" rtl="0">
              <a:buFontTx/>
              <a:buChar char="-"/>
            </a:pPr>
            <a:r>
              <a:rPr lang="vi-VN" noProof="0">
                <a:solidFill>
                  <a:schemeClr val="bg1"/>
                </a:solidFill>
                <a:latin typeface="Segoe UI" panose="020B0502040204020203" pitchFamily="34" charset="0"/>
                <a:cs typeface="Segoe UI" panose="020B0502040204020203" pitchFamily="34" charset="0"/>
              </a:rPr>
              <a:t>Fully Connected (Dense) : sử dụng softmax activation.</a:t>
            </a:r>
          </a:p>
          <a:p>
            <a:pPr marL="628650" lvl="1" indent="-171450" rtl="0">
              <a:buFontTx/>
              <a:buChar char="-"/>
            </a:pPr>
            <a:endParaRPr lang="vi-VN" noProof="0">
              <a:solidFill>
                <a:schemeClr val="bg1"/>
              </a:solidFill>
              <a:latin typeface="Segoe UI" panose="020B0502040204020203" pitchFamily="34" charset="0"/>
              <a:cs typeface="Segoe UI" panose="020B0502040204020203" pitchFamily="34" charset="0"/>
            </a:endParaRPr>
          </a:p>
          <a:p>
            <a:pPr marL="628650" lvl="1" indent="-171450" rtl="0">
              <a:buFontTx/>
              <a:buChar char="-"/>
            </a:pPr>
            <a:endParaRPr lang="vi-VN" noProof="0">
              <a:solidFill>
                <a:schemeClr val="bg1"/>
              </a:solidFill>
              <a:latin typeface="Segoe UI" panose="020B0502040204020203" pitchFamily="34" charset="0"/>
              <a:cs typeface="Segoe UI" panose="020B0502040204020203" pitchFamily="34" charset="0"/>
            </a:endParaRPr>
          </a:p>
        </p:txBody>
      </p:sp>
      <p:sp>
        <p:nvSpPr>
          <p:cNvPr id="4" name="Chỗ dành sẵn cho Số hiệu Bản chiếu 3"/>
          <p:cNvSpPr>
            <a:spLocks noGrp="1"/>
          </p:cNvSpPr>
          <p:nvPr>
            <p:ph type="sldNum" sz="quarter" idx="10"/>
          </p:nvPr>
        </p:nvSpPr>
        <p:spPr/>
        <p:txBody>
          <a:bodyPr rtlCol="0"/>
          <a:lstStyle/>
          <a:p>
            <a:pPr rtl="0"/>
            <a:fld id="{BC849E9A-41F7-4779-A581-48A7C374A227}" type="slidenum">
              <a:rPr lang="vi-VN" smtClean="0"/>
              <a:t>10</a:t>
            </a:fld>
            <a:endParaRPr lang="vi-VN"/>
          </a:p>
        </p:txBody>
      </p:sp>
    </p:spTree>
    <p:extLst>
      <p:ext uri="{BB962C8B-B14F-4D97-AF65-F5344CB8AC3E}">
        <p14:creationId xmlns:p14="http://schemas.microsoft.com/office/powerpoint/2010/main" val="2048831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marL="171450" indent="-171450" rtl="0">
              <a:buFontTx/>
              <a:buChar char="-"/>
            </a:pPr>
            <a:r>
              <a:rPr lang="vi-VN" noProof="0">
                <a:latin typeface="Segoe UI" panose="020B0502040204020203" pitchFamily="34" charset="0"/>
                <a:cs typeface="Segoe UI" panose="020B0502040204020203" pitchFamily="34" charset="0"/>
              </a:rPr>
              <a:t>Mô hình ResNet: ResNet (Residual Network) được giới thiệu vào năm 2015 bởi </a:t>
            </a:r>
            <a:r>
              <a:rPr lang="vi-VN"/>
              <a:t>Kaiming He.</a:t>
            </a:r>
            <a:r>
              <a:rPr lang="vi-VN">
                <a:solidFill>
                  <a:schemeClr val="bg1"/>
                </a:solidFill>
                <a:latin typeface="Segoe UI" panose="020B0502040204020203" pitchFamily="34" charset="0"/>
                <a:cs typeface="Segoe UI" panose="020B0502040204020203" pitchFamily="34" charset="0"/>
              </a:rPr>
              <a:t> Hiện tại có rất nhiều biến thể của kiến trúc ResNet với số lớp khác nhau như ResNet-18, ResNet-34, ResNet-50, ResNet-101, ResNet-152,...với tên là ResNet theo sau là một số chỉ kiến trúc ResNet với số lớp nhất định. Mô hình này giải quyết khá tốt vấn đề lỗi trên tập huấn luyện và tập kiểm tra mà các mạng Neuron thuần gặp phải.</a:t>
            </a:r>
          </a:p>
          <a:p>
            <a:pPr marL="171450" indent="-171450" rtl="0">
              <a:buFontTx/>
              <a:buChar char="-"/>
            </a:pPr>
            <a:r>
              <a:rPr lang="vi-VN">
                <a:solidFill>
                  <a:schemeClr val="bg1"/>
                </a:solidFill>
                <a:latin typeface="Segoe UI" panose="020B0502040204020203" pitchFamily="34" charset="0"/>
                <a:cs typeface="Segoe UI" panose="020B0502040204020203" pitchFamily="34" charset="0"/>
              </a:rPr>
              <a:t>Vấn đề lỗi trên tập huấn luyện và tập kiểm tra của các mạng Neuron thuần</a:t>
            </a:r>
          </a:p>
          <a:p>
            <a:pPr marL="628650" lvl="1" indent="-171450" rtl="0">
              <a:buFontTx/>
              <a:buChar char="-"/>
            </a:pPr>
            <a:r>
              <a:rPr lang="vi-VN">
                <a:solidFill>
                  <a:schemeClr val="bg1"/>
                </a:solidFill>
                <a:latin typeface="Segoe UI" panose="020B0502040204020203" pitchFamily="34" charset="0"/>
                <a:cs typeface="Segoe UI" panose="020B0502040204020203" pitchFamily="34" charset="0"/>
              </a:rPr>
              <a:t> Kaiming He đã thí nghiệm và đưa ra kết luận khi tăng số lượng layer của mạng từ 20 lên 56 thì lỗi trên tập huấn luyện và trên tập kiểm tra của mạng 56 layer đều cao hơn so với mạng 20 layer</a:t>
            </a:r>
          </a:p>
          <a:p>
            <a:pPr marL="628650" lvl="1" indent="-171450" rtl="0">
              <a:buFontTx/>
              <a:buChar char="-"/>
            </a:pPr>
            <a:endParaRPr lang="vi-VN" noProof="0">
              <a:latin typeface="Segoe UI" panose="020B0502040204020203" pitchFamily="34" charset="0"/>
              <a:cs typeface="Segoe UI" panose="020B0502040204020203" pitchFamily="34" charset="0"/>
            </a:endParaRPr>
          </a:p>
        </p:txBody>
      </p:sp>
      <p:sp>
        <p:nvSpPr>
          <p:cNvPr id="4" name="Chỗ dành sẵn cho Số hiệu Bản chiếu 3"/>
          <p:cNvSpPr>
            <a:spLocks noGrp="1"/>
          </p:cNvSpPr>
          <p:nvPr>
            <p:ph type="sldNum" sz="quarter" idx="10"/>
          </p:nvPr>
        </p:nvSpPr>
        <p:spPr/>
        <p:txBody>
          <a:bodyPr rtlCol="0"/>
          <a:lstStyle/>
          <a:p>
            <a:pPr rtl="0"/>
            <a:fld id="{BC849E9A-41F7-4779-A581-48A7C374A227}" type="slidenum">
              <a:rPr lang="vi-VN" smtClean="0"/>
              <a:t>11</a:t>
            </a:fld>
            <a:endParaRPr lang="vi-VN"/>
          </a:p>
        </p:txBody>
      </p:sp>
    </p:spTree>
    <p:extLst>
      <p:ext uri="{BB962C8B-B14F-4D97-AF65-F5344CB8AC3E}">
        <p14:creationId xmlns:p14="http://schemas.microsoft.com/office/powerpoint/2010/main" val="33338501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marL="171450" lvl="0" indent="-171450" rtl="0">
              <a:buFontTx/>
              <a:buChar char="-"/>
            </a:pPr>
            <a:r>
              <a:rPr lang="vi-VN" noProof="0">
                <a:solidFill>
                  <a:schemeClr val="bg1"/>
                </a:solidFill>
                <a:latin typeface="Segoe UI" panose="020B0502040204020203" pitchFamily="34" charset="0"/>
                <a:cs typeface="Segoe UI" panose="020B0502040204020203" pitchFamily="34" charset="0"/>
              </a:rPr>
              <a:t>Phương pháp giải quyết của mô hình ResNet</a:t>
            </a:r>
          </a:p>
          <a:p>
            <a:pPr marL="628650" lvl="1" indent="-171450" rtl="0">
              <a:buFontTx/>
              <a:buChar char="-"/>
            </a:pPr>
            <a:r>
              <a:rPr lang="vi-VN">
                <a:solidFill>
                  <a:schemeClr val="bg1"/>
                </a:solidFill>
                <a:latin typeface="Segoe UI" panose="020B0502040204020203" pitchFamily="34" charset="0"/>
                <a:cs typeface="Segoe UI" panose="020B0502040204020203" pitchFamily="34" charset="0"/>
              </a:rPr>
              <a:t>ResNet đưa ra phương phán cho vấn đề trên là sử dụng kết nối "tắt“ đồng nhất để xuyên qua một hay nhiều lớp. Một khối như vậy được gọi là một Residual Block (hình 3). Ý tưởng chính của phương pháp này thực ra rất đơn giản, Resnet thực hiện residual mapping để copy thông tin từ các layer nông shallow layer trước đó đến các layer sâu hơn. Residual mapping đơn giản là việc cộng trực tiếp x vào đầu ra của các stacked block F(x) với dữ liệu đầu vào có cùng kích thước với dữ liệu đầu ra, hoặc cộng Conv(x) với đầu ra nếu kích thước dữ liệu đầu vào và đầu ra khác nhau.</a:t>
            </a:r>
          </a:p>
        </p:txBody>
      </p:sp>
      <p:sp>
        <p:nvSpPr>
          <p:cNvPr id="4" name="Chỗ dành sẵn cho Số hiệu Bản chiếu 3"/>
          <p:cNvSpPr>
            <a:spLocks noGrp="1"/>
          </p:cNvSpPr>
          <p:nvPr>
            <p:ph type="sldNum" sz="quarter" idx="10"/>
          </p:nvPr>
        </p:nvSpPr>
        <p:spPr/>
        <p:txBody>
          <a:bodyPr rtlCol="0"/>
          <a:lstStyle/>
          <a:p>
            <a:pPr rtl="0"/>
            <a:fld id="{BC849E9A-41F7-4779-A581-48A7C374A227}" type="slidenum">
              <a:rPr lang="vi-VN" smtClean="0"/>
              <a:t>12</a:t>
            </a:fld>
            <a:endParaRPr lang="vi-VN"/>
          </a:p>
        </p:txBody>
      </p:sp>
    </p:spTree>
    <p:extLst>
      <p:ext uri="{BB962C8B-B14F-4D97-AF65-F5344CB8AC3E}">
        <p14:creationId xmlns:p14="http://schemas.microsoft.com/office/powerpoint/2010/main" val="1166549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marL="171450" lvl="0" indent="-171450" rtl="0">
              <a:buFontTx/>
              <a:buChar char="-"/>
            </a:pPr>
            <a:r>
              <a:rPr lang="en-US" noProof="0">
                <a:solidFill>
                  <a:schemeClr val="bg1"/>
                </a:solidFill>
                <a:latin typeface="Segoe UI" panose="020B0502040204020203" pitchFamily="34" charset="0"/>
                <a:cs typeface="Segoe UI" panose="020B0502040204020203" pitchFamily="34" charset="0"/>
              </a:rPr>
              <a:t>Mô hình DenseNet: </a:t>
            </a:r>
            <a:r>
              <a:rPr lang="vi-VN" noProof="0">
                <a:solidFill>
                  <a:schemeClr val="bg1"/>
                </a:solidFill>
                <a:latin typeface="Segoe UI" panose="020B0502040204020203" pitchFamily="34" charset="0"/>
                <a:cs typeface="Segoe UI" panose="020B0502040204020203" pitchFamily="34" charset="0"/>
              </a:rPr>
              <a:t>DenseNet - Dense Convolutional Network (Mạng Tích chập Kết nối Dày</a:t>
            </a:r>
            <a:r>
              <a:rPr lang="en-US" noProof="0">
                <a:solidFill>
                  <a:schemeClr val="bg1"/>
                </a:solidFill>
                <a:latin typeface="Segoe UI" panose="020B0502040204020203" pitchFamily="34" charset="0"/>
                <a:cs typeface="Segoe UI" panose="020B0502040204020203" pitchFamily="34" charset="0"/>
              </a:rPr>
              <a:t> </a:t>
            </a:r>
            <a:r>
              <a:rPr lang="vi-VN" noProof="0">
                <a:solidFill>
                  <a:schemeClr val="bg1"/>
                </a:solidFill>
                <a:latin typeface="Segoe UI" panose="020B0502040204020203" pitchFamily="34" charset="0"/>
                <a:cs typeface="Segoe UI" panose="020B0502040204020203" pitchFamily="34" charset="0"/>
              </a:rPr>
              <a:t>đặc) - là một trong những biến thể mở rộng của Resnet và là một kiến</a:t>
            </a:r>
            <a:r>
              <a:rPr lang="en-US" noProof="0">
                <a:solidFill>
                  <a:schemeClr val="bg1"/>
                </a:solidFill>
                <a:latin typeface="Segoe UI" panose="020B0502040204020203" pitchFamily="34" charset="0"/>
                <a:cs typeface="Segoe UI" panose="020B0502040204020203" pitchFamily="34" charset="0"/>
              </a:rPr>
              <a:t> </a:t>
            </a:r>
            <a:r>
              <a:rPr lang="vi-VN" noProof="0">
                <a:solidFill>
                  <a:schemeClr val="bg1"/>
                </a:solidFill>
                <a:latin typeface="Segoe UI" panose="020B0502040204020203" pitchFamily="34" charset="0"/>
                <a:cs typeface="Segoe UI" panose="020B0502040204020203" pitchFamily="34" charset="0"/>
              </a:rPr>
              <a:t>trúc mạng,</a:t>
            </a:r>
            <a:r>
              <a:rPr lang="en-US" noProof="0">
                <a:solidFill>
                  <a:schemeClr val="bg1"/>
                </a:solidFill>
                <a:latin typeface="Segoe UI" panose="020B0502040204020203" pitchFamily="34" charset="0"/>
                <a:cs typeface="Segoe UI" panose="020B0502040204020203" pitchFamily="34" charset="0"/>
              </a:rPr>
              <a:t> </a:t>
            </a:r>
            <a:r>
              <a:rPr lang="vi-VN" noProof="0">
                <a:solidFill>
                  <a:schemeClr val="bg1"/>
                </a:solidFill>
                <a:latin typeface="Segoe UI" panose="020B0502040204020203" pitchFamily="34" charset="0"/>
                <a:cs typeface="Segoe UI" panose="020B0502040204020203" pitchFamily="34" charset="0"/>
              </a:rPr>
              <a:t>trong đó mỗi lớp được kết nối trực tiếp với mỗi lớp khác nhau</a:t>
            </a:r>
            <a:r>
              <a:rPr lang="en-US" noProof="0">
                <a:solidFill>
                  <a:schemeClr val="bg1"/>
                </a:solidFill>
                <a:latin typeface="Segoe UI" panose="020B0502040204020203" pitchFamily="34" charset="0"/>
                <a:cs typeface="Segoe UI" panose="020B0502040204020203" pitchFamily="34" charset="0"/>
              </a:rPr>
              <a:t> </a:t>
            </a:r>
            <a:r>
              <a:rPr lang="vi-VN" noProof="0">
                <a:solidFill>
                  <a:schemeClr val="bg1"/>
                </a:solidFill>
                <a:latin typeface="Segoe UI" panose="020B0502040204020203" pitchFamily="34" charset="0"/>
                <a:cs typeface="Segoe UI" panose="020B0502040204020203" pitchFamily="34" charset="0"/>
              </a:rPr>
              <a:t>theo kiểu chuyển tiếp</a:t>
            </a:r>
            <a:r>
              <a:rPr lang="en-US" noProof="0">
                <a:solidFill>
                  <a:schemeClr val="bg1"/>
                </a:solidFill>
                <a:latin typeface="Segoe UI" panose="020B0502040204020203" pitchFamily="34" charset="0"/>
                <a:cs typeface="Segoe UI" panose="020B0502040204020203" pitchFamily="34" charset="0"/>
              </a:rPr>
              <a:t>. </a:t>
            </a:r>
            <a:r>
              <a:rPr lang="vi-VN" noProof="0">
                <a:solidFill>
                  <a:schemeClr val="bg1"/>
                </a:solidFill>
                <a:latin typeface="Segoe UI" panose="020B0502040204020203" pitchFamily="34" charset="0"/>
                <a:cs typeface="Segoe UI" panose="020B0502040204020203" pitchFamily="34" charset="0"/>
              </a:rPr>
              <a:t>Đối với mỗi lớp, các</a:t>
            </a:r>
            <a:r>
              <a:rPr lang="en-US" noProof="0">
                <a:solidFill>
                  <a:schemeClr val="bg1"/>
                </a:solidFill>
                <a:latin typeface="Segoe UI" panose="020B0502040204020203" pitchFamily="34" charset="0"/>
                <a:cs typeface="Segoe UI" panose="020B0502040204020203" pitchFamily="34" charset="0"/>
              </a:rPr>
              <a:t> </a:t>
            </a:r>
            <a:r>
              <a:rPr lang="vi-VN" noProof="0">
                <a:solidFill>
                  <a:schemeClr val="bg1"/>
                </a:solidFill>
                <a:latin typeface="Segoe UI" panose="020B0502040204020203" pitchFamily="34" charset="0"/>
                <a:cs typeface="Segoe UI" panose="020B0502040204020203" pitchFamily="34" charset="0"/>
              </a:rPr>
              <a:t>bản đồ đặc trưng (feature map) của tất cả các lớp ở phần trước được coi</a:t>
            </a:r>
            <a:r>
              <a:rPr lang="en-US" noProof="0">
                <a:solidFill>
                  <a:schemeClr val="bg1"/>
                </a:solidFill>
                <a:latin typeface="Segoe UI" panose="020B0502040204020203" pitchFamily="34" charset="0"/>
                <a:cs typeface="Segoe UI" panose="020B0502040204020203" pitchFamily="34" charset="0"/>
              </a:rPr>
              <a:t> </a:t>
            </a:r>
            <a:r>
              <a:rPr lang="vi-VN" noProof="0">
                <a:solidFill>
                  <a:schemeClr val="bg1"/>
                </a:solidFill>
                <a:latin typeface="Segoe UI" panose="020B0502040204020203" pitchFamily="34" charset="0"/>
                <a:cs typeface="Segoe UI" panose="020B0502040204020203" pitchFamily="34" charset="0"/>
              </a:rPr>
              <a:t>là các đầu vào riêng biệt và ở đó các bản đồ tính năng lại tiếp tục làm đầu</a:t>
            </a:r>
            <a:r>
              <a:rPr lang="en-US" noProof="0">
                <a:solidFill>
                  <a:schemeClr val="bg1"/>
                </a:solidFill>
                <a:latin typeface="Segoe UI" panose="020B0502040204020203" pitchFamily="34" charset="0"/>
                <a:cs typeface="Segoe UI" panose="020B0502040204020203" pitchFamily="34" charset="0"/>
              </a:rPr>
              <a:t> </a:t>
            </a:r>
            <a:r>
              <a:rPr lang="vi-VN" noProof="0">
                <a:solidFill>
                  <a:schemeClr val="bg1"/>
                </a:solidFill>
                <a:latin typeface="Segoe UI" panose="020B0502040204020203" pitchFamily="34" charset="0"/>
                <a:cs typeface="Segoe UI" panose="020B0502040204020203" pitchFamily="34" charset="0"/>
              </a:rPr>
              <a:t>vào cho tất cả các lớp tiếp theo</a:t>
            </a:r>
            <a:r>
              <a:rPr lang="en-US" noProof="0">
                <a:solidFill>
                  <a:schemeClr val="bg1"/>
                </a:solidFill>
                <a:latin typeface="Segoe UI" panose="020B0502040204020203" pitchFamily="34" charset="0"/>
                <a:cs typeface="Segoe UI" panose="020B0502040204020203" pitchFamily="34" charset="0"/>
              </a:rPr>
              <a:t>. </a:t>
            </a:r>
            <a:r>
              <a:rPr lang="vi-VN" noProof="0">
                <a:solidFill>
                  <a:schemeClr val="bg1"/>
                </a:solidFill>
                <a:latin typeface="Segoe UI" panose="020B0502040204020203" pitchFamily="34" charset="0"/>
                <a:cs typeface="Segoe UI" panose="020B0502040204020203" pitchFamily="34" charset="0"/>
              </a:rPr>
              <a:t>Để cải thiện hơn nữa luồng</a:t>
            </a:r>
            <a:r>
              <a:rPr lang="en-US" noProof="0">
                <a:solidFill>
                  <a:schemeClr val="bg1"/>
                </a:solidFill>
                <a:latin typeface="Segoe UI" panose="020B0502040204020203" pitchFamily="34" charset="0"/>
                <a:cs typeface="Segoe UI" panose="020B0502040204020203" pitchFamily="34" charset="0"/>
              </a:rPr>
              <a:t> </a:t>
            </a:r>
            <a:r>
              <a:rPr lang="vi-VN" noProof="0">
                <a:solidFill>
                  <a:schemeClr val="bg1"/>
                </a:solidFill>
                <a:latin typeface="Segoe UI" panose="020B0502040204020203" pitchFamily="34" charset="0"/>
                <a:cs typeface="Segoe UI" panose="020B0502040204020203" pitchFamily="34" charset="0"/>
              </a:rPr>
              <a:t>thông tin giữa các lớp, DenseNet đề xuất một mô hình kết nối mà từ bất</a:t>
            </a:r>
            <a:r>
              <a:rPr lang="en-US" noProof="0">
                <a:solidFill>
                  <a:schemeClr val="bg1"/>
                </a:solidFill>
                <a:latin typeface="Segoe UI" panose="020B0502040204020203" pitchFamily="34" charset="0"/>
                <a:cs typeface="Segoe UI" panose="020B0502040204020203" pitchFamily="34" charset="0"/>
              </a:rPr>
              <a:t> </a:t>
            </a:r>
            <a:r>
              <a:rPr lang="vi-VN" noProof="0">
                <a:solidFill>
                  <a:schemeClr val="bg1"/>
                </a:solidFill>
                <a:latin typeface="Segoe UI" panose="020B0502040204020203" pitchFamily="34" charset="0"/>
                <a:cs typeface="Segoe UI" panose="020B0502040204020203" pitchFamily="34" charset="0"/>
              </a:rPr>
              <a:t>kỳ lớp nào cũng có thể kết nối đến tất cả các lớp tiếp theo</a:t>
            </a:r>
            <a:r>
              <a:rPr lang="en-US" noProof="0">
                <a:solidFill>
                  <a:schemeClr val="bg1"/>
                </a:solidFill>
                <a:latin typeface="Segoe UI" panose="020B0502040204020203" pitchFamily="34" charset="0"/>
                <a:cs typeface="Segoe UI" panose="020B0502040204020203" pitchFamily="34" charset="0"/>
              </a:rPr>
              <a:t>. Do khả năng kết nối dày đặc của nó, Gao Huang gọi kiến trúc mạng này là Mạng kết nối dày đặc (DenseNet).</a:t>
            </a:r>
          </a:p>
          <a:p>
            <a:pPr>
              <a:spcBef>
                <a:spcPts val="1200"/>
              </a:spcBef>
              <a:spcAft>
                <a:spcPts val="600"/>
              </a:spcAft>
            </a:pPr>
            <a:endParaRPr lang="en-US">
              <a:solidFill>
                <a:schemeClr val="bg1"/>
              </a:solidFill>
              <a:latin typeface="Segoe UI" panose="020B0502040204020203" pitchFamily="34" charset="0"/>
              <a:cs typeface="Segoe UI" panose="020B0502040204020203" pitchFamily="34" charset="0"/>
            </a:endParaRPr>
          </a:p>
          <a:p>
            <a:pPr>
              <a:spcBef>
                <a:spcPts val="1200"/>
              </a:spcBef>
              <a:spcAft>
                <a:spcPts val="600"/>
              </a:spcAft>
            </a:pPr>
            <a:r>
              <a:rPr lang="en-US">
                <a:solidFill>
                  <a:schemeClr val="bg1"/>
                </a:solidFill>
                <a:latin typeface="Segoe UI" panose="020B0502040204020203" pitchFamily="34" charset="0"/>
                <a:cs typeface="Segoe UI" panose="020B0502040204020203" pitchFamily="34" charset="0"/>
              </a:rPr>
              <a:t>- Ưu điểm</a:t>
            </a:r>
          </a:p>
          <a:p>
            <a:pPr lvl="1">
              <a:spcBef>
                <a:spcPts val="1200"/>
              </a:spcBef>
              <a:spcAft>
                <a:spcPts val="600"/>
              </a:spcAft>
            </a:pPr>
            <a:r>
              <a:rPr lang="vi-VN">
                <a:solidFill>
                  <a:schemeClr val="bg1"/>
                </a:solidFill>
                <a:latin typeface="Segoe UI" panose="020B0502040204020203" pitchFamily="34" charset="0"/>
                <a:cs typeface="Segoe UI" panose="020B0502040204020203" pitchFamily="34" charset="0"/>
              </a:rPr>
              <a:t>Giải quyết khá tốt vấn đề vanishing-gradient của các mạng CNN</a:t>
            </a:r>
            <a:r>
              <a:rPr lang="en-US">
                <a:solidFill>
                  <a:schemeClr val="bg1"/>
                </a:solidFill>
                <a:latin typeface="Segoe UI" panose="020B0502040204020203" pitchFamily="34" charset="0"/>
                <a:cs typeface="Segoe UI" panose="020B0502040204020203" pitchFamily="34" charset="0"/>
              </a:rPr>
              <a:t> </a:t>
            </a:r>
            <a:r>
              <a:rPr lang="vi-VN">
                <a:solidFill>
                  <a:schemeClr val="bg1"/>
                </a:solidFill>
                <a:latin typeface="Segoe UI" panose="020B0502040204020203" pitchFamily="34" charset="0"/>
                <a:cs typeface="Segoe UI" panose="020B0502040204020203" pitchFamily="34" charset="0"/>
              </a:rPr>
              <a:t>thuần.</a:t>
            </a:r>
            <a:endParaRPr lang="en-US">
              <a:solidFill>
                <a:schemeClr val="bg1"/>
              </a:solidFill>
              <a:latin typeface="Segoe UI" panose="020B0502040204020203" pitchFamily="34" charset="0"/>
              <a:cs typeface="Segoe UI" panose="020B0502040204020203" pitchFamily="34" charset="0"/>
            </a:endParaRPr>
          </a:p>
          <a:p>
            <a:pPr lvl="1">
              <a:spcBef>
                <a:spcPts val="1200"/>
              </a:spcBef>
              <a:spcAft>
                <a:spcPts val="600"/>
              </a:spcAft>
            </a:pPr>
            <a:r>
              <a:rPr lang="vi-VN">
                <a:solidFill>
                  <a:schemeClr val="bg1"/>
                </a:solidFill>
                <a:latin typeface="Segoe UI" panose="020B0502040204020203" pitchFamily="34" charset="0"/>
                <a:cs typeface="Segoe UI" panose="020B0502040204020203" pitchFamily="34" charset="0"/>
              </a:rPr>
              <a:t>Cải thiện sự truyền tải đặc trưng giữa các lớ</a:t>
            </a:r>
            <a:r>
              <a:rPr lang="en-US">
                <a:solidFill>
                  <a:schemeClr val="bg1"/>
                </a:solidFill>
                <a:latin typeface="Segoe UI" panose="020B0502040204020203" pitchFamily="34" charset="0"/>
                <a:cs typeface="Segoe UI" panose="020B0502040204020203" pitchFamily="34" charset="0"/>
              </a:rPr>
              <a:t>p.</a:t>
            </a:r>
          </a:p>
          <a:p>
            <a:pPr lvl="1">
              <a:spcBef>
                <a:spcPts val="1200"/>
              </a:spcBef>
              <a:spcAft>
                <a:spcPts val="600"/>
              </a:spcAft>
            </a:pPr>
            <a:r>
              <a:rPr lang="vi-VN">
                <a:solidFill>
                  <a:schemeClr val="bg1"/>
                </a:solidFill>
                <a:latin typeface="Segoe UI" panose="020B0502040204020203" pitchFamily="34" charset="0"/>
                <a:cs typeface="Segoe UI" panose="020B0502040204020203" pitchFamily="34" charset="0"/>
              </a:rPr>
              <a:t>Giảm đáng kể số lượng tham số</a:t>
            </a:r>
            <a:r>
              <a:rPr lang="en-US">
                <a:solidFill>
                  <a:schemeClr val="bg1"/>
                </a:solidFill>
                <a:latin typeface="Segoe UI" panose="020B0502040204020203" pitchFamily="34" charset="0"/>
                <a:cs typeface="Segoe UI" panose="020B0502040204020203" pitchFamily="34" charset="0"/>
              </a:rPr>
              <a:t>.</a:t>
            </a:r>
          </a:p>
          <a:p>
            <a:pPr lvl="1">
              <a:spcBef>
                <a:spcPts val="1200"/>
              </a:spcBef>
              <a:spcAft>
                <a:spcPts val="600"/>
              </a:spcAft>
            </a:pPr>
            <a:r>
              <a:rPr lang="vi-VN">
                <a:solidFill>
                  <a:schemeClr val="bg1"/>
                </a:solidFill>
                <a:latin typeface="Segoe UI" panose="020B0502040204020203" pitchFamily="34" charset="0"/>
                <a:cs typeface="Segoe UI" panose="020B0502040204020203" pitchFamily="34" charset="0"/>
              </a:rPr>
              <a:t>Khuyến khích sử dụng lại các đặc trưng.</a:t>
            </a:r>
            <a:endParaRPr lang="en-US">
              <a:solidFill>
                <a:schemeClr val="bg1"/>
              </a:solidFill>
              <a:latin typeface="Segoe UI" panose="020B0502040204020203" pitchFamily="34" charset="0"/>
              <a:cs typeface="Segoe UI" panose="020B0502040204020203" pitchFamily="34" charset="0"/>
            </a:endParaRPr>
          </a:p>
          <a:p>
            <a:pPr>
              <a:spcBef>
                <a:spcPts val="1200"/>
              </a:spcBef>
              <a:spcAft>
                <a:spcPts val="600"/>
              </a:spcAft>
            </a:pPr>
            <a:r>
              <a:rPr lang="en-US">
                <a:solidFill>
                  <a:schemeClr val="bg1"/>
                </a:solidFill>
                <a:latin typeface="Segoe UI" panose="020B0502040204020203" pitchFamily="34" charset="0"/>
                <a:cs typeface="Segoe UI" panose="020B0502040204020203" pitchFamily="34" charset="0"/>
              </a:rPr>
              <a:t>- Nhược điểm</a:t>
            </a:r>
          </a:p>
          <a:p>
            <a:pPr lvl="1">
              <a:spcBef>
                <a:spcPts val="1200"/>
              </a:spcBef>
              <a:spcAft>
                <a:spcPts val="600"/>
              </a:spcAft>
            </a:pPr>
            <a:r>
              <a:rPr lang="vi-VN">
                <a:solidFill>
                  <a:schemeClr val="bg1"/>
                </a:solidFill>
                <a:latin typeface="Segoe UI" panose="020B0502040204020203" pitchFamily="34" charset="0"/>
                <a:cs typeface="Segoe UI" panose="020B0502040204020203" pitchFamily="34" charset="0"/>
              </a:rPr>
              <a:t>Kết nối quá mức không chỉ làm giảm hiệu suất tính toán và hiệu quả</a:t>
            </a:r>
            <a:r>
              <a:rPr lang="en-US">
                <a:solidFill>
                  <a:schemeClr val="bg1"/>
                </a:solidFill>
                <a:latin typeface="Segoe UI" panose="020B0502040204020203" pitchFamily="34" charset="0"/>
                <a:cs typeface="Segoe UI" panose="020B0502040204020203" pitchFamily="34" charset="0"/>
              </a:rPr>
              <a:t> </a:t>
            </a:r>
            <a:r>
              <a:rPr lang="vi-VN">
                <a:solidFill>
                  <a:schemeClr val="bg1"/>
                </a:solidFill>
                <a:latin typeface="Segoe UI" panose="020B0502040204020203" pitchFamily="34" charset="0"/>
                <a:cs typeface="Segoe UI" panose="020B0502040204020203" pitchFamily="34" charset="0"/>
              </a:rPr>
              <a:t>tham số của mạng mà còn làm cho các mạng dễ bị overfitting.</a:t>
            </a:r>
          </a:p>
          <a:p>
            <a:pPr marL="171450" lvl="0" indent="-171450" rtl="0">
              <a:buFontTx/>
              <a:buChar char="-"/>
            </a:pPr>
            <a:endParaRPr lang="en-US" noProof="0">
              <a:solidFill>
                <a:schemeClr val="bg1"/>
              </a:solidFill>
              <a:latin typeface="Segoe UI" panose="020B0502040204020203" pitchFamily="34" charset="0"/>
              <a:cs typeface="Segoe UI" panose="020B0502040204020203" pitchFamily="34" charset="0"/>
            </a:endParaRPr>
          </a:p>
        </p:txBody>
      </p:sp>
      <p:sp>
        <p:nvSpPr>
          <p:cNvPr id="4" name="Chỗ dành sẵn cho Số hiệu Bản chiếu 3"/>
          <p:cNvSpPr>
            <a:spLocks noGrp="1"/>
          </p:cNvSpPr>
          <p:nvPr>
            <p:ph type="sldNum" sz="quarter" idx="10"/>
          </p:nvPr>
        </p:nvSpPr>
        <p:spPr/>
        <p:txBody>
          <a:bodyPr rtlCol="0"/>
          <a:lstStyle/>
          <a:p>
            <a:pPr rtl="0"/>
            <a:fld id="{BC849E9A-41F7-4779-A581-48A7C374A227}" type="slidenum">
              <a:rPr lang="vi-VN" smtClean="0"/>
              <a:t>13</a:t>
            </a:fld>
            <a:endParaRPr lang="vi-VN"/>
          </a:p>
        </p:txBody>
      </p:sp>
    </p:spTree>
    <p:extLst>
      <p:ext uri="{BB962C8B-B14F-4D97-AF65-F5344CB8AC3E}">
        <p14:creationId xmlns:p14="http://schemas.microsoft.com/office/powerpoint/2010/main" val="34460301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marL="171450" lvl="0" indent="-171450" rtl="0">
              <a:buFontTx/>
              <a:buChar char="-"/>
            </a:pPr>
            <a:r>
              <a:rPr lang="en-US" noProof="0">
                <a:solidFill>
                  <a:schemeClr val="bg1"/>
                </a:solidFill>
                <a:latin typeface="Segoe UI" panose="020B0502040204020203" pitchFamily="34" charset="0"/>
                <a:cs typeface="Segoe UI" panose="020B0502040204020203" pitchFamily="34" charset="0"/>
              </a:rPr>
              <a:t>Cấu hình mô hình DenseNet: </a:t>
            </a:r>
            <a:endParaRPr lang="vi-VN">
              <a:solidFill>
                <a:schemeClr val="bg1"/>
              </a:solidFill>
              <a:latin typeface="Segoe UI" panose="020B0502040204020203" pitchFamily="34" charset="0"/>
              <a:cs typeface="Segoe UI" panose="020B0502040204020203" pitchFamily="34" charset="0"/>
            </a:endParaRPr>
          </a:p>
          <a:p>
            <a:pPr marL="628650" lvl="1" indent="-171450" rtl="0">
              <a:buFontTx/>
              <a:buChar char="-"/>
            </a:pPr>
            <a:r>
              <a:rPr lang="vi-VN">
                <a:solidFill>
                  <a:schemeClr val="bg1"/>
                </a:solidFill>
                <a:latin typeface="Segoe UI" panose="020B0502040204020203" pitchFamily="34" charset="0"/>
                <a:cs typeface="Segoe UI" panose="020B0502040204020203" pitchFamily="34" charset="0"/>
              </a:rPr>
              <a:t>DenseNets được chia thành nhiều</a:t>
            </a:r>
            <a:r>
              <a:rPr lang="en-US">
                <a:solidFill>
                  <a:schemeClr val="bg1"/>
                </a:solidFill>
                <a:latin typeface="Segoe UI" panose="020B0502040204020203" pitchFamily="34" charset="0"/>
                <a:cs typeface="Segoe UI" panose="020B0502040204020203" pitchFamily="34" charset="0"/>
              </a:rPr>
              <a:t> </a:t>
            </a:r>
            <a:r>
              <a:rPr lang="vi-VN">
                <a:solidFill>
                  <a:schemeClr val="bg1"/>
                </a:solidFill>
                <a:latin typeface="Segoe UI" panose="020B0502040204020203" pitchFamily="34" charset="0"/>
                <a:cs typeface="Segoe UI" panose="020B0502040204020203" pitchFamily="34" charset="0"/>
              </a:rPr>
              <a:t>khối dày đặc DenseBlock. Mỗi kiến trúc bao gồm bốn DenseBlock với số lượng lớp khác nhau.</a:t>
            </a:r>
            <a:r>
              <a:rPr lang="en-US">
                <a:solidFill>
                  <a:schemeClr val="bg1"/>
                </a:solidFill>
                <a:latin typeface="Segoe UI" panose="020B0502040204020203" pitchFamily="34" charset="0"/>
                <a:cs typeface="Segoe UI" panose="020B0502040204020203" pitchFamily="34" charset="0"/>
              </a:rPr>
              <a:t> P</a:t>
            </a:r>
            <a:r>
              <a:rPr lang="vi-VN">
                <a:solidFill>
                  <a:schemeClr val="bg1"/>
                </a:solidFill>
                <a:latin typeface="Segoe UI" panose="020B0502040204020203" pitchFamily="34" charset="0"/>
                <a:cs typeface="Segoe UI" panose="020B0502040204020203" pitchFamily="34" charset="0"/>
              </a:rPr>
              <a:t>hần đầu</a:t>
            </a:r>
            <a:r>
              <a:rPr lang="en-US">
                <a:solidFill>
                  <a:schemeClr val="bg1"/>
                </a:solidFill>
                <a:latin typeface="Segoe UI" panose="020B0502040204020203" pitchFamily="34" charset="0"/>
                <a:cs typeface="Segoe UI" panose="020B0502040204020203" pitchFamily="34" charset="0"/>
              </a:rPr>
              <a:t> </a:t>
            </a:r>
            <a:r>
              <a:rPr lang="vi-VN">
                <a:solidFill>
                  <a:schemeClr val="bg1"/>
                </a:solidFill>
                <a:latin typeface="Segoe UI" panose="020B0502040204020203" pitchFamily="34" charset="0"/>
                <a:cs typeface="Segoe UI" panose="020B0502040204020203" pitchFamily="34" charset="0"/>
              </a:rPr>
              <a:t>tiên của kiến trúc DenseNet bao gồm Lớp chuyển đổi 2 bước 7x7, tiếp theo</a:t>
            </a:r>
            <a:r>
              <a:rPr lang="en-US">
                <a:solidFill>
                  <a:schemeClr val="bg1"/>
                </a:solidFill>
                <a:latin typeface="Segoe UI" panose="020B0502040204020203" pitchFamily="34" charset="0"/>
                <a:cs typeface="Segoe UI" panose="020B0502040204020203" pitchFamily="34" charset="0"/>
              </a:rPr>
              <a:t> </a:t>
            </a:r>
            <a:r>
              <a:rPr lang="vi-VN">
                <a:solidFill>
                  <a:schemeClr val="bg1"/>
                </a:solidFill>
                <a:latin typeface="Segoe UI" panose="020B0502040204020203" pitchFamily="34" charset="0"/>
                <a:cs typeface="Segoe UI" panose="020B0502040204020203" pitchFamily="34" charset="0"/>
              </a:rPr>
              <a:t>là lớp MaxPooling 3x3 bước-2. Và khối dày đặc thứ tư được theo sau bởi</a:t>
            </a:r>
            <a:r>
              <a:rPr lang="en-US">
                <a:solidFill>
                  <a:schemeClr val="bg1"/>
                </a:solidFill>
                <a:latin typeface="Segoe UI" panose="020B0502040204020203" pitchFamily="34" charset="0"/>
                <a:cs typeface="Segoe UI" panose="020B0502040204020203" pitchFamily="34" charset="0"/>
              </a:rPr>
              <a:t> </a:t>
            </a:r>
            <a:r>
              <a:rPr lang="vi-VN">
                <a:solidFill>
                  <a:schemeClr val="bg1"/>
                </a:solidFill>
                <a:latin typeface="Segoe UI" panose="020B0502040204020203" pitchFamily="34" charset="0"/>
                <a:cs typeface="Segoe UI" panose="020B0502040204020203" pitchFamily="34" charset="0"/>
              </a:rPr>
              <a:t>một Lớp phân loại chấp nhận các bản đồ đặc trưng của tất cả các lớp của</a:t>
            </a:r>
            <a:r>
              <a:rPr lang="en-US">
                <a:solidFill>
                  <a:schemeClr val="bg1"/>
                </a:solidFill>
                <a:latin typeface="Segoe UI" panose="020B0502040204020203" pitchFamily="34" charset="0"/>
                <a:cs typeface="Segoe UI" panose="020B0502040204020203" pitchFamily="34" charset="0"/>
              </a:rPr>
              <a:t> </a:t>
            </a:r>
            <a:r>
              <a:rPr lang="vi-VN">
                <a:solidFill>
                  <a:schemeClr val="bg1"/>
                </a:solidFill>
                <a:latin typeface="Segoe UI" panose="020B0502040204020203" pitchFamily="34" charset="0"/>
                <a:cs typeface="Segoe UI" panose="020B0502040204020203" pitchFamily="34" charset="0"/>
              </a:rPr>
              <a:t>mạng để thực hiện phân loại.</a:t>
            </a:r>
            <a:r>
              <a:rPr lang="en-US">
                <a:solidFill>
                  <a:schemeClr val="bg1"/>
                </a:solidFill>
                <a:latin typeface="Segoe UI" panose="020B0502040204020203" pitchFamily="34" charset="0"/>
                <a:cs typeface="Segoe UI" panose="020B0502040204020203" pitchFamily="34" charset="0"/>
              </a:rPr>
              <a:t> </a:t>
            </a:r>
            <a:r>
              <a:rPr lang="vi-VN">
                <a:solidFill>
                  <a:schemeClr val="bg1"/>
                </a:solidFill>
                <a:latin typeface="Segoe UI" panose="020B0502040204020203" pitchFamily="34" charset="0"/>
                <a:cs typeface="Segoe UI" panose="020B0502040204020203" pitchFamily="34" charset="0"/>
              </a:rPr>
              <a:t>Ngoài ra, các phép toán tích chập bên trong mỗi kiến trúc là các lớp Cổ</a:t>
            </a:r>
            <a:r>
              <a:rPr lang="en-US">
                <a:solidFill>
                  <a:schemeClr val="bg1"/>
                </a:solidFill>
                <a:latin typeface="Segoe UI" panose="020B0502040204020203" pitchFamily="34" charset="0"/>
                <a:cs typeface="Segoe UI" panose="020B0502040204020203" pitchFamily="34" charset="0"/>
              </a:rPr>
              <a:t> </a:t>
            </a:r>
            <a:r>
              <a:rPr lang="vi-VN">
                <a:solidFill>
                  <a:schemeClr val="bg1"/>
                </a:solidFill>
                <a:latin typeface="Segoe UI" panose="020B0502040204020203" pitchFamily="34" charset="0"/>
                <a:cs typeface="Segoe UI" panose="020B0502040204020203" pitchFamily="34" charset="0"/>
              </a:rPr>
              <a:t>chai. Điều này có nghĩa là Conv 1x1 làm giảm số lượng kênh trong đầu</a:t>
            </a:r>
            <a:r>
              <a:rPr lang="en-US">
                <a:solidFill>
                  <a:schemeClr val="bg1"/>
                </a:solidFill>
                <a:latin typeface="Segoe UI" panose="020B0502040204020203" pitchFamily="34" charset="0"/>
                <a:cs typeface="Segoe UI" panose="020B0502040204020203" pitchFamily="34" charset="0"/>
              </a:rPr>
              <a:t> </a:t>
            </a:r>
            <a:r>
              <a:rPr lang="vi-VN">
                <a:solidFill>
                  <a:schemeClr val="bg1"/>
                </a:solidFill>
                <a:latin typeface="Segoe UI" panose="020B0502040204020203" pitchFamily="34" charset="0"/>
                <a:cs typeface="Segoe UI" panose="020B0502040204020203" pitchFamily="34" charset="0"/>
              </a:rPr>
              <a:t>vào và Conv 3x3 thực hiện hoạt động tích chập trên phiên bản đã biến đổi</a:t>
            </a:r>
            <a:r>
              <a:rPr lang="en-US">
                <a:solidFill>
                  <a:schemeClr val="bg1"/>
                </a:solidFill>
                <a:latin typeface="Segoe UI" panose="020B0502040204020203" pitchFamily="34" charset="0"/>
                <a:cs typeface="Segoe UI" panose="020B0502040204020203" pitchFamily="34" charset="0"/>
              </a:rPr>
              <a:t> </a:t>
            </a:r>
            <a:r>
              <a:rPr lang="vi-VN">
                <a:solidFill>
                  <a:schemeClr val="bg1"/>
                </a:solidFill>
                <a:latin typeface="Segoe UI" panose="020B0502040204020203" pitchFamily="34" charset="0"/>
                <a:cs typeface="Segoe UI" panose="020B0502040204020203" pitchFamily="34" charset="0"/>
              </a:rPr>
              <a:t>của đầu vào với số lượng kênh giảm hơn so với đầu vào</a:t>
            </a:r>
            <a:r>
              <a:rPr lang="en-US">
                <a:solidFill>
                  <a:schemeClr val="bg1"/>
                </a:solidFill>
                <a:latin typeface="Segoe UI" panose="020B0502040204020203" pitchFamily="34" charset="0"/>
                <a:cs typeface="Segoe UI" panose="020B0502040204020203" pitchFamily="34" charset="0"/>
              </a:rPr>
              <a:t>.</a:t>
            </a:r>
            <a:endParaRPr lang="vi-VN">
              <a:solidFill>
                <a:schemeClr val="bg1"/>
              </a:solidFill>
              <a:latin typeface="Segoe UI" panose="020B0502040204020203" pitchFamily="34" charset="0"/>
              <a:cs typeface="Segoe UI" panose="020B0502040204020203" pitchFamily="34" charset="0"/>
            </a:endParaRPr>
          </a:p>
        </p:txBody>
      </p:sp>
      <p:sp>
        <p:nvSpPr>
          <p:cNvPr id="4" name="Chỗ dành sẵn cho Số hiệu Bản chiếu 3"/>
          <p:cNvSpPr>
            <a:spLocks noGrp="1"/>
          </p:cNvSpPr>
          <p:nvPr>
            <p:ph type="sldNum" sz="quarter" idx="10"/>
          </p:nvPr>
        </p:nvSpPr>
        <p:spPr/>
        <p:txBody>
          <a:bodyPr rtlCol="0"/>
          <a:lstStyle/>
          <a:p>
            <a:pPr rtl="0"/>
            <a:fld id="{BC849E9A-41F7-4779-A581-48A7C374A227}" type="slidenum">
              <a:rPr lang="vi-VN" smtClean="0"/>
              <a:t>14</a:t>
            </a:fld>
            <a:endParaRPr lang="vi-VN"/>
          </a:p>
        </p:txBody>
      </p:sp>
    </p:spTree>
    <p:extLst>
      <p:ext uri="{BB962C8B-B14F-4D97-AF65-F5344CB8AC3E}">
        <p14:creationId xmlns:p14="http://schemas.microsoft.com/office/powerpoint/2010/main" val="40354269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marL="171450" lvl="0" indent="-171450" rtl="0">
              <a:buFontTx/>
              <a:buChar char="-"/>
            </a:pPr>
            <a:r>
              <a:rPr lang="en-US" noProof="0">
                <a:solidFill>
                  <a:schemeClr val="bg1"/>
                </a:solidFill>
                <a:latin typeface="Segoe UI" panose="020B0502040204020203" pitchFamily="34" charset="0"/>
                <a:cs typeface="Segoe UI" panose="020B0502040204020203" pitchFamily="34" charset="0"/>
              </a:rPr>
              <a:t>Mô hình DenseNet: </a:t>
            </a:r>
            <a:r>
              <a:rPr lang="vi-VN" noProof="0">
                <a:solidFill>
                  <a:schemeClr val="bg1"/>
                </a:solidFill>
                <a:latin typeface="Segoe UI" panose="020B0502040204020203" pitchFamily="34" charset="0"/>
                <a:cs typeface="Segoe UI" panose="020B0502040204020203" pitchFamily="34" charset="0"/>
              </a:rPr>
              <a:t>DenseNet - Dense Convolutional Network (Mạng Tích chập Kết nối Dày</a:t>
            </a:r>
            <a:r>
              <a:rPr lang="en-US" noProof="0">
                <a:solidFill>
                  <a:schemeClr val="bg1"/>
                </a:solidFill>
                <a:latin typeface="Segoe UI" panose="020B0502040204020203" pitchFamily="34" charset="0"/>
                <a:cs typeface="Segoe UI" panose="020B0502040204020203" pitchFamily="34" charset="0"/>
              </a:rPr>
              <a:t> </a:t>
            </a:r>
            <a:r>
              <a:rPr lang="vi-VN" noProof="0">
                <a:solidFill>
                  <a:schemeClr val="bg1"/>
                </a:solidFill>
                <a:latin typeface="Segoe UI" panose="020B0502040204020203" pitchFamily="34" charset="0"/>
                <a:cs typeface="Segoe UI" panose="020B0502040204020203" pitchFamily="34" charset="0"/>
              </a:rPr>
              <a:t>đặc) - là một trong những biến thể mở rộng của Resnet và là một kiến</a:t>
            </a:r>
            <a:r>
              <a:rPr lang="en-US" noProof="0">
                <a:solidFill>
                  <a:schemeClr val="bg1"/>
                </a:solidFill>
                <a:latin typeface="Segoe UI" panose="020B0502040204020203" pitchFamily="34" charset="0"/>
                <a:cs typeface="Segoe UI" panose="020B0502040204020203" pitchFamily="34" charset="0"/>
              </a:rPr>
              <a:t> </a:t>
            </a:r>
            <a:r>
              <a:rPr lang="vi-VN" noProof="0">
                <a:solidFill>
                  <a:schemeClr val="bg1"/>
                </a:solidFill>
                <a:latin typeface="Segoe UI" panose="020B0502040204020203" pitchFamily="34" charset="0"/>
                <a:cs typeface="Segoe UI" panose="020B0502040204020203" pitchFamily="34" charset="0"/>
              </a:rPr>
              <a:t>trúc mạng,</a:t>
            </a:r>
            <a:r>
              <a:rPr lang="en-US" noProof="0">
                <a:solidFill>
                  <a:schemeClr val="bg1"/>
                </a:solidFill>
                <a:latin typeface="Segoe UI" panose="020B0502040204020203" pitchFamily="34" charset="0"/>
                <a:cs typeface="Segoe UI" panose="020B0502040204020203" pitchFamily="34" charset="0"/>
              </a:rPr>
              <a:t> </a:t>
            </a:r>
            <a:r>
              <a:rPr lang="vi-VN" noProof="0">
                <a:solidFill>
                  <a:schemeClr val="bg1"/>
                </a:solidFill>
                <a:latin typeface="Segoe UI" panose="020B0502040204020203" pitchFamily="34" charset="0"/>
                <a:cs typeface="Segoe UI" panose="020B0502040204020203" pitchFamily="34" charset="0"/>
              </a:rPr>
              <a:t>trong đó mỗi lớp được kết nối trực tiếp với mỗi lớp khác nhau</a:t>
            </a:r>
            <a:r>
              <a:rPr lang="en-US" noProof="0">
                <a:solidFill>
                  <a:schemeClr val="bg1"/>
                </a:solidFill>
                <a:latin typeface="Segoe UI" panose="020B0502040204020203" pitchFamily="34" charset="0"/>
                <a:cs typeface="Segoe UI" panose="020B0502040204020203" pitchFamily="34" charset="0"/>
              </a:rPr>
              <a:t> </a:t>
            </a:r>
            <a:r>
              <a:rPr lang="vi-VN" noProof="0">
                <a:solidFill>
                  <a:schemeClr val="bg1"/>
                </a:solidFill>
                <a:latin typeface="Segoe UI" panose="020B0502040204020203" pitchFamily="34" charset="0"/>
                <a:cs typeface="Segoe UI" panose="020B0502040204020203" pitchFamily="34" charset="0"/>
              </a:rPr>
              <a:t>theo kiểu chuyển tiếp</a:t>
            </a:r>
            <a:r>
              <a:rPr lang="en-US" noProof="0">
                <a:solidFill>
                  <a:schemeClr val="bg1"/>
                </a:solidFill>
                <a:latin typeface="Segoe UI" panose="020B0502040204020203" pitchFamily="34" charset="0"/>
                <a:cs typeface="Segoe UI" panose="020B0502040204020203" pitchFamily="34" charset="0"/>
              </a:rPr>
              <a:t>. </a:t>
            </a:r>
            <a:r>
              <a:rPr lang="vi-VN" noProof="0">
                <a:solidFill>
                  <a:schemeClr val="bg1"/>
                </a:solidFill>
                <a:latin typeface="Segoe UI" panose="020B0502040204020203" pitchFamily="34" charset="0"/>
                <a:cs typeface="Segoe UI" panose="020B0502040204020203" pitchFamily="34" charset="0"/>
              </a:rPr>
              <a:t>Đối với mỗi lớp, các</a:t>
            </a:r>
            <a:r>
              <a:rPr lang="en-US" noProof="0">
                <a:solidFill>
                  <a:schemeClr val="bg1"/>
                </a:solidFill>
                <a:latin typeface="Segoe UI" panose="020B0502040204020203" pitchFamily="34" charset="0"/>
                <a:cs typeface="Segoe UI" panose="020B0502040204020203" pitchFamily="34" charset="0"/>
              </a:rPr>
              <a:t> </a:t>
            </a:r>
            <a:r>
              <a:rPr lang="vi-VN" noProof="0">
                <a:solidFill>
                  <a:schemeClr val="bg1"/>
                </a:solidFill>
                <a:latin typeface="Segoe UI" panose="020B0502040204020203" pitchFamily="34" charset="0"/>
                <a:cs typeface="Segoe UI" panose="020B0502040204020203" pitchFamily="34" charset="0"/>
              </a:rPr>
              <a:t>bản đồ đặc trưng (feature map) của tất cả các lớp ở phần trước được coi</a:t>
            </a:r>
            <a:r>
              <a:rPr lang="en-US" noProof="0">
                <a:solidFill>
                  <a:schemeClr val="bg1"/>
                </a:solidFill>
                <a:latin typeface="Segoe UI" panose="020B0502040204020203" pitchFamily="34" charset="0"/>
                <a:cs typeface="Segoe UI" panose="020B0502040204020203" pitchFamily="34" charset="0"/>
              </a:rPr>
              <a:t> </a:t>
            </a:r>
            <a:r>
              <a:rPr lang="vi-VN" noProof="0">
                <a:solidFill>
                  <a:schemeClr val="bg1"/>
                </a:solidFill>
                <a:latin typeface="Segoe UI" panose="020B0502040204020203" pitchFamily="34" charset="0"/>
                <a:cs typeface="Segoe UI" panose="020B0502040204020203" pitchFamily="34" charset="0"/>
              </a:rPr>
              <a:t>là các đầu vào riêng biệt và ở đó các bản đồ tính năng lại tiếp tục làm đầu</a:t>
            </a:r>
            <a:r>
              <a:rPr lang="en-US" noProof="0">
                <a:solidFill>
                  <a:schemeClr val="bg1"/>
                </a:solidFill>
                <a:latin typeface="Segoe UI" panose="020B0502040204020203" pitchFamily="34" charset="0"/>
                <a:cs typeface="Segoe UI" panose="020B0502040204020203" pitchFamily="34" charset="0"/>
              </a:rPr>
              <a:t> </a:t>
            </a:r>
            <a:r>
              <a:rPr lang="vi-VN" noProof="0">
                <a:solidFill>
                  <a:schemeClr val="bg1"/>
                </a:solidFill>
                <a:latin typeface="Segoe UI" panose="020B0502040204020203" pitchFamily="34" charset="0"/>
                <a:cs typeface="Segoe UI" panose="020B0502040204020203" pitchFamily="34" charset="0"/>
              </a:rPr>
              <a:t>vào cho tất cả các lớp tiếp theo</a:t>
            </a:r>
            <a:r>
              <a:rPr lang="en-US" noProof="0">
                <a:solidFill>
                  <a:schemeClr val="bg1"/>
                </a:solidFill>
                <a:latin typeface="Segoe UI" panose="020B0502040204020203" pitchFamily="34" charset="0"/>
                <a:cs typeface="Segoe UI" panose="020B0502040204020203" pitchFamily="34" charset="0"/>
              </a:rPr>
              <a:t>.</a:t>
            </a:r>
          </a:p>
          <a:p>
            <a:pPr marL="628650" lvl="1" indent="-171450" rtl="0">
              <a:buFontTx/>
              <a:buChar char="-"/>
            </a:pPr>
            <a:r>
              <a:rPr lang="en-US" noProof="0">
                <a:solidFill>
                  <a:schemeClr val="bg1"/>
                </a:solidFill>
                <a:latin typeface="Segoe UI" panose="020B0502040204020203" pitchFamily="34" charset="0"/>
                <a:cs typeface="Segoe UI" panose="020B0502040204020203" pitchFamily="34" charset="0"/>
              </a:rPr>
              <a:t>Kết nối dày đặc – Dense Connectivity: </a:t>
            </a:r>
            <a:r>
              <a:rPr lang="vi-VN" noProof="0">
                <a:solidFill>
                  <a:schemeClr val="bg1"/>
                </a:solidFill>
                <a:latin typeface="Segoe UI" panose="020B0502040204020203" pitchFamily="34" charset="0"/>
                <a:cs typeface="Segoe UI" panose="020B0502040204020203" pitchFamily="34" charset="0"/>
              </a:rPr>
              <a:t>Để cải thiện hơn nữa luồng</a:t>
            </a:r>
            <a:r>
              <a:rPr lang="en-US" noProof="0">
                <a:solidFill>
                  <a:schemeClr val="bg1"/>
                </a:solidFill>
                <a:latin typeface="Segoe UI" panose="020B0502040204020203" pitchFamily="34" charset="0"/>
                <a:cs typeface="Segoe UI" panose="020B0502040204020203" pitchFamily="34" charset="0"/>
              </a:rPr>
              <a:t> </a:t>
            </a:r>
            <a:r>
              <a:rPr lang="vi-VN" noProof="0">
                <a:solidFill>
                  <a:schemeClr val="bg1"/>
                </a:solidFill>
                <a:latin typeface="Segoe UI" panose="020B0502040204020203" pitchFamily="34" charset="0"/>
                <a:cs typeface="Segoe UI" panose="020B0502040204020203" pitchFamily="34" charset="0"/>
              </a:rPr>
              <a:t>thông tin giữa các lớp, DenseNet đề xuất một mô hình kết nối mà từ bất</a:t>
            </a:r>
            <a:r>
              <a:rPr lang="en-US" noProof="0">
                <a:solidFill>
                  <a:schemeClr val="bg1"/>
                </a:solidFill>
                <a:latin typeface="Segoe UI" panose="020B0502040204020203" pitchFamily="34" charset="0"/>
                <a:cs typeface="Segoe UI" panose="020B0502040204020203" pitchFamily="34" charset="0"/>
              </a:rPr>
              <a:t> </a:t>
            </a:r>
            <a:r>
              <a:rPr lang="vi-VN" noProof="0">
                <a:solidFill>
                  <a:schemeClr val="bg1"/>
                </a:solidFill>
                <a:latin typeface="Segoe UI" panose="020B0502040204020203" pitchFamily="34" charset="0"/>
                <a:cs typeface="Segoe UI" panose="020B0502040204020203" pitchFamily="34" charset="0"/>
              </a:rPr>
              <a:t>kỳ lớp nào cũng có thể kết nối đến tất cả các lớp tiếp theo</a:t>
            </a:r>
            <a:r>
              <a:rPr lang="en-US" noProof="0">
                <a:solidFill>
                  <a:schemeClr val="bg1"/>
                </a:solidFill>
                <a:latin typeface="Segoe UI" panose="020B0502040204020203" pitchFamily="34" charset="0"/>
                <a:cs typeface="Segoe UI" panose="020B0502040204020203" pitchFamily="34" charset="0"/>
              </a:rPr>
              <a:t>. Do khả năng kết nối dày đặc của nó, Gao Huang gọi kiến trúc mạng này là Mạng kết nối dày đặc (DenseNet).</a:t>
            </a:r>
          </a:p>
          <a:p>
            <a:pPr marL="628650" lvl="1" indent="-171450" rtl="0">
              <a:buFontTx/>
              <a:buChar char="-"/>
            </a:pPr>
            <a:r>
              <a:rPr lang="en-US">
                <a:solidFill>
                  <a:schemeClr val="bg1"/>
                </a:solidFill>
                <a:latin typeface="Segoe UI" panose="020B0502040204020203" pitchFamily="34" charset="0"/>
                <a:cs typeface="Segoe UI" panose="020B0502040204020203" pitchFamily="34" charset="0"/>
              </a:rPr>
              <a:t>Hàm tổng hợp - Composite function: </a:t>
            </a:r>
            <a:r>
              <a:rPr lang="vi-VN">
                <a:solidFill>
                  <a:schemeClr val="bg1"/>
                </a:solidFill>
                <a:latin typeface="Segoe UI" panose="020B0502040204020203" pitchFamily="34" charset="0"/>
                <a:cs typeface="Segoe UI" panose="020B0502040204020203" pitchFamily="34" charset="0"/>
              </a:rPr>
              <a:t>là một hàm</a:t>
            </a:r>
            <a:r>
              <a:rPr lang="en-US">
                <a:solidFill>
                  <a:schemeClr val="bg1"/>
                </a:solidFill>
                <a:latin typeface="Segoe UI" panose="020B0502040204020203" pitchFamily="34" charset="0"/>
                <a:cs typeface="Segoe UI" panose="020B0502040204020203" pitchFamily="34" charset="0"/>
              </a:rPr>
              <a:t> </a:t>
            </a:r>
            <a:r>
              <a:rPr lang="vi-VN">
                <a:solidFill>
                  <a:schemeClr val="bg1"/>
                </a:solidFill>
                <a:latin typeface="Segoe UI" panose="020B0502040204020203" pitchFamily="34" charset="0"/>
                <a:cs typeface="Segoe UI" panose="020B0502040204020203" pitchFamily="34" charset="0"/>
              </a:rPr>
              <a:t>tổng hợp của ba hoạt động liên tiếp: Batch Normalization (BN), tiếp theo</a:t>
            </a:r>
            <a:r>
              <a:rPr lang="en-US">
                <a:solidFill>
                  <a:schemeClr val="bg1"/>
                </a:solidFill>
                <a:latin typeface="Segoe UI" panose="020B0502040204020203" pitchFamily="34" charset="0"/>
                <a:cs typeface="Segoe UI" panose="020B0502040204020203" pitchFamily="34" charset="0"/>
              </a:rPr>
              <a:t> </a:t>
            </a:r>
            <a:r>
              <a:rPr lang="vi-VN">
                <a:solidFill>
                  <a:schemeClr val="bg1"/>
                </a:solidFill>
                <a:latin typeface="Segoe UI" panose="020B0502040204020203" pitchFamily="34" charset="0"/>
                <a:cs typeface="Segoe UI" panose="020B0502040204020203" pitchFamily="34" charset="0"/>
              </a:rPr>
              <a:t>là một hàm tinh chỉnh các đơn vị tuyến tính (ReLU) và một tích chập 3</a:t>
            </a:r>
            <a:r>
              <a:rPr lang="en-US">
                <a:solidFill>
                  <a:schemeClr val="bg1"/>
                </a:solidFill>
                <a:latin typeface="Segoe UI" panose="020B0502040204020203" pitchFamily="34" charset="0"/>
                <a:cs typeface="Segoe UI" panose="020B0502040204020203" pitchFamily="34" charset="0"/>
              </a:rPr>
              <a:t> x</a:t>
            </a:r>
            <a:r>
              <a:rPr lang="vi-VN">
                <a:solidFill>
                  <a:schemeClr val="bg1"/>
                </a:solidFill>
                <a:latin typeface="Segoe UI" panose="020B0502040204020203" pitchFamily="34" charset="0"/>
                <a:cs typeface="Segoe UI" panose="020B0502040204020203" pitchFamily="34" charset="0"/>
              </a:rPr>
              <a:t> 3 (Conv).</a:t>
            </a:r>
            <a:endParaRPr lang="en-US">
              <a:solidFill>
                <a:schemeClr val="bg1"/>
              </a:solidFill>
              <a:latin typeface="Segoe UI" panose="020B0502040204020203" pitchFamily="34" charset="0"/>
              <a:cs typeface="Segoe UI" panose="020B0502040204020203" pitchFamily="34" charset="0"/>
            </a:endParaRPr>
          </a:p>
          <a:p>
            <a:pPr marL="628650" lvl="1" indent="-171450" rtl="0">
              <a:buFontTx/>
              <a:buChar char="-"/>
            </a:pPr>
            <a:r>
              <a:rPr lang="en-US">
                <a:solidFill>
                  <a:schemeClr val="bg1"/>
                </a:solidFill>
                <a:latin typeface="Segoe UI" panose="020B0502040204020203" pitchFamily="34" charset="0"/>
                <a:cs typeface="Segoe UI" panose="020B0502040204020203" pitchFamily="34" charset="0"/>
              </a:rPr>
              <a:t>Tầng hợp nhất - Pooling layers: </a:t>
            </a:r>
            <a:r>
              <a:rPr lang="vi-VN">
                <a:solidFill>
                  <a:schemeClr val="bg1"/>
                </a:solidFill>
                <a:latin typeface="Segoe UI" panose="020B0502040204020203" pitchFamily="34" charset="0"/>
                <a:cs typeface="Segoe UI" panose="020B0502040204020203" pitchFamily="34" charset="0"/>
              </a:rPr>
              <a:t>một phần thiết yếu của mạng tích chập là các lớp</a:t>
            </a:r>
            <a:r>
              <a:rPr lang="en-US">
                <a:solidFill>
                  <a:schemeClr val="bg1"/>
                </a:solidFill>
                <a:latin typeface="Segoe UI" panose="020B0502040204020203" pitchFamily="34" charset="0"/>
                <a:cs typeface="Segoe UI" panose="020B0502040204020203" pitchFamily="34" charset="0"/>
              </a:rPr>
              <a:t> </a:t>
            </a:r>
            <a:r>
              <a:rPr lang="vi-VN">
                <a:solidFill>
                  <a:schemeClr val="bg1"/>
                </a:solidFill>
                <a:latin typeface="Segoe UI" panose="020B0502040204020203" pitchFamily="34" charset="0"/>
                <a:cs typeface="Segoe UI" panose="020B0502040204020203" pitchFamily="34" charset="0"/>
              </a:rPr>
              <a:t>lấy mẫu xuống làm thay đổi kích thước của bản đồ đối tượng. Để tạo điều</a:t>
            </a:r>
            <a:r>
              <a:rPr lang="en-US">
                <a:solidFill>
                  <a:schemeClr val="bg1"/>
                </a:solidFill>
                <a:latin typeface="Segoe UI" panose="020B0502040204020203" pitchFamily="34" charset="0"/>
                <a:cs typeface="Segoe UI" panose="020B0502040204020203" pitchFamily="34" charset="0"/>
              </a:rPr>
              <a:t> </a:t>
            </a:r>
            <a:r>
              <a:rPr lang="vi-VN">
                <a:solidFill>
                  <a:schemeClr val="bg1"/>
                </a:solidFill>
                <a:latin typeface="Segoe UI" panose="020B0502040204020203" pitchFamily="34" charset="0"/>
                <a:cs typeface="Segoe UI" panose="020B0502040204020203" pitchFamily="34" charset="0"/>
              </a:rPr>
              <a:t>kiện thuận lợi cho việc giảm tần số lấy mẫu trong kiến trúc, DenseNet chia</a:t>
            </a:r>
            <a:r>
              <a:rPr lang="en-US">
                <a:solidFill>
                  <a:schemeClr val="bg1"/>
                </a:solidFill>
                <a:latin typeface="Segoe UI" panose="020B0502040204020203" pitchFamily="34" charset="0"/>
                <a:cs typeface="Segoe UI" panose="020B0502040204020203" pitchFamily="34" charset="0"/>
              </a:rPr>
              <a:t> </a:t>
            </a:r>
            <a:r>
              <a:rPr lang="vi-VN">
                <a:solidFill>
                  <a:schemeClr val="bg1"/>
                </a:solidFill>
                <a:latin typeface="Segoe UI" panose="020B0502040204020203" pitchFamily="34" charset="0"/>
                <a:cs typeface="Segoe UI" panose="020B0502040204020203" pitchFamily="34" charset="0"/>
              </a:rPr>
              <a:t>mạng thành nhiều khối dày đặc được kết nối với nhau</a:t>
            </a:r>
            <a:r>
              <a:rPr lang="en-US">
                <a:solidFill>
                  <a:schemeClr val="bg1"/>
                </a:solidFill>
                <a:latin typeface="Segoe UI" panose="020B0502040204020203" pitchFamily="34" charset="0"/>
                <a:cs typeface="Segoe UI" panose="020B0502040204020203" pitchFamily="34" charset="0"/>
              </a:rPr>
              <a:t>. DensetNet đề cập đến các lớp giữa các khối là các lớp chuyển tiếp, các lớp này thực hiện tích chập (Conv) và hợp nhất (Pooling).</a:t>
            </a:r>
            <a:endParaRPr lang="vi-VN">
              <a:solidFill>
                <a:schemeClr val="bg1"/>
              </a:solidFill>
              <a:latin typeface="Segoe UI" panose="020B0502040204020203" pitchFamily="34" charset="0"/>
              <a:cs typeface="Segoe UI" panose="020B0502040204020203" pitchFamily="34" charset="0"/>
            </a:endParaRPr>
          </a:p>
          <a:p>
            <a:pPr marL="628650" lvl="1" indent="-171450" rtl="0">
              <a:buFontTx/>
              <a:buChar char="-"/>
            </a:pPr>
            <a:r>
              <a:rPr lang="en-US">
                <a:solidFill>
                  <a:schemeClr val="bg1"/>
                </a:solidFill>
                <a:latin typeface="Segoe UI" panose="020B0502040204020203" pitchFamily="34" charset="0"/>
                <a:cs typeface="Segoe UI" panose="020B0502040204020203" pitchFamily="34" charset="0"/>
              </a:rPr>
              <a:t>Tỉ lệ phát triển - Growth rate: </a:t>
            </a:r>
            <a:r>
              <a:rPr lang="vi-VN">
                <a:solidFill>
                  <a:schemeClr val="bg1"/>
                </a:solidFill>
                <a:latin typeface="Segoe UI" panose="020B0502040204020203" pitchFamily="34" charset="0"/>
                <a:cs typeface="Segoe UI" panose="020B0502040204020203" pitchFamily="34" charset="0"/>
              </a:rPr>
              <a:t>Tỉ lệ phát</a:t>
            </a:r>
            <a:r>
              <a:rPr lang="en-US">
                <a:solidFill>
                  <a:schemeClr val="bg1"/>
                </a:solidFill>
                <a:latin typeface="Segoe UI" panose="020B0502040204020203" pitchFamily="34" charset="0"/>
                <a:cs typeface="Segoe UI" panose="020B0502040204020203" pitchFamily="34" charset="0"/>
              </a:rPr>
              <a:t> </a:t>
            </a:r>
            <a:r>
              <a:rPr lang="vi-VN">
                <a:solidFill>
                  <a:schemeClr val="bg1"/>
                </a:solidFill>
                <a:latin typeface="Segoe UI" panose="020B0502040204020203" pitchFamily="34" charset="0"/>
                <a:cs typeface="Segoe UI" panose="020B0502040204020203" pitchFamily="34" charset="0"/>
              </a:rPr>
              <a:t>triển quy định lượng thông tin mới mà mỗi lớp đóng góp vào trạng thái</a:t>
            </a:r>
            <a:r>
              <a:rPr lang="en-US">
                <a:solidFill>
                  <a:schemeClr val="bg1"/>
                </a:solidFill>
                <a:latin typeface="Segoe UI" panose="020B0502040204020203" pitchFamily="34" charset="0"/>
                <a:cs typeface="Segoe UI" panose="020B0502040204020203" pitchFamily="34" charset="0"/>
              </a:rPr>
              <a:t> </a:t>
            </a:r>
            <a:r>
              <a:rPr lang="vi-VN">
                <a:solidFill>
                  <a:schemeClr val="bg1"/>
                </a:solidFill>
                <a:latin typeface="Segoe UI" panose="020B0502040204020203" pitchFamily="34" charset="0"/>
                <a:cs typeface="Segoe UI" panose="020B0502040204020203" pitchFamily="34" charset="0"/>
              </a:rPr>
              <a:t>toàn cục. Trạng thái toàn cục, sau khi được lưu trữ, có thể được truy cập</a:t>
            </a:r>
            <a:r>
              <a:rPr lang="en-US">
                <a:solidFill>
                  <a:schemeClr val="bg1"/>
                </a:solidFill>
                <a:latin typeface="Segoe UI" panose="020B0502040204020203" pitchFamily="34" charset="0"/>
                <a:cs typeface="Segoe UI" panose="020B0502040204020203" pitchFamily="34" charset="0"/>
              </a:rPr>
              <a:t> </a:t>
            </a:r>
            <a:r>
              <a:rPr lang="vi-VN">
                <a:solidFill>
                  <a:schemeClr val="bg1"/>
                </a:solidFill>
                <a:latin typeface="Segoe UI" panose="020B0502040204020203" pitchFamily="34" charset="0"/>
                <a:cs typeface="Segoe UI" panose="020B0502040204020203" pitchFamily="34" charset="0"/>
              </a:rPr>
              <a:t>từ mọi nơi trong mạng mà không cần phải sao chép nó từ lớp này sang lớp</a:t>
            </a:r>
            <a:r>
              <a:rPr lang="en-US">
                <a:solidFill>
                  <a:schemeClr val="bg1"/>
                </a:solidFill>
                <a:latin typeface="Segoe UI" panose="020B0502040204020203" pitchFamily="34" charset="0"/>
                <a:cs typeface="Segoe UI" panose="020B0502040204020203" pitchFamily="34" charset="0"/>
              </a:rPr>
              <a:t> </a:t>
            </a:r>
            <a:r>
              <a:rPr lang="vi-VN">
                <a:solidFill>
                  <a:schemeClr val="bg1"/>
                </a:solidFill>
                <a:latin typeface="Segoe UI" panose="020B0502040204020203" pitchFamily="34" charset="0"/>
                <a:cs typeface="Segoe UI" panose="020B0502040204020203" pitchFamily="34" charset="0"/>
              </a:rPr>
              <a:t>khác</a:t>
            </a:r>
            <a:r>
              <a:rPr lang="en-US">
                <a:solidFill>
                  <a:schemeClr val="bg1"/>
                </a:solidFill>
                <a:latin typeface="Segoe UI" panose="020B0502040204020203" pitchFamily="34" charset="0"/>
                <a:cs typeface="Segoe UI" panose="020B0502040204020203" pitchFamily="34" charset="0"/>
              </a:rPr>
              <a:t>.</a:t>
            </a:r>
          </a:p>
          <a:p>
            <a:pPr marL="628650" lvl="1" indent="-171450" rtl="0">
              <a:buFontTx/>
              <a:buChar char="-"/>
            </a:pPr>
            <a:r>
              <a:rPr lang="vi-VN">
                <a:solidFill>
                  <a:schemeClr val="bg1"/>
                </a:solidFill>
                <a:latin typeface="Segoe UI" panose="020B0502040204020203" pitchFamily="34" charset="0"/>
                <a:cs typeface="Segoe UI" panose="020B0502040204020203" pitchFamily="34" charset="0"/>
              </a:rPr>
              <a:t>Các lớp nút cổ chai - Bottleneck layers</a:t>
            </a:r>
            <a:r>
              <a:rPr lang="en-US">
                <a:solidFill>
                  <a:schemeClr val="bg1"/>
                </a:solidFill>
                <a:latin typeface="Segoe UI" panose="020B0502040204020203" pitchFamily="34" charset="0"/>
                <a:cs typeface="Segoe UI" panose="020B0502040204020203" pitchFamily="34" charset="0"/>
              </a:rPr>
              <a:t>: </a:t>
            </a:r>
            <a:r>
              <a:rPr lang="vi-VN">
                <a:solidFill>
                  <a:schemeClr val="bg1"/>
                </a:solidFill>
                <a:latin typeface="Segoe UI" panose="020B0502040204020203" pitchFamily="34" charset="0"/>
                <a:cs typeface="Segoe UI" panose="020B0502040204020203" pitchFamily="34" charset="0"/>
              </a:rPr>
              <a:t>Mặc dù mỗi lớp chỉ tạo ra k</a:t>
            </a:r>
            <a:r>
              <a:rPr lang="en-US">
                <a:solidFill>
                  <a:schemeClr val="bg1"/>
                </a:solidFill>
                <a:latin typeface="Segoe UI" panose="020B0502040204020203" pitchFamily="34" charset="0"/>
                <a:cs typeface="Segoe UI" panose="020B0502040204020203" pitchFamily="34" charset="0"/>
              </a:rPr>
              <a:t> </a:t>
            </a:r>
            <a:r>
              <a:rPr lang="vi-VN">
                <a:solidFill>
                  <a:schemeClr val="bg1"/>
                </a:solidFill>
                <a:latin typeface="Segoe UI" panose="020B0502040204020203" pitchFamily="34" charset="0"/>
                <a:cs typeface="Segoe UI" panose="020B0502040204020203" pitchFamily="34" charset="0"/>
              </a:rPr>
              <a:t>bản đồ đặc trưng đầu ra, nhưng nó thường có nhiều đầu vào hơn. Người</a:t>
            </a:r>
            <a:r>
              <a:rPr lang="en-US">
                <a:solidFill>
                  <a:schemeClr val="bg1"/>
                </a:solidFill>
                <a:latin typeface="Segoe UI" panose="020B0502040204020203" pitchFamily="34" charset="0"/>
                <a:cs typeface="Segoe UI" panose="020B0502040204020203" pitchFamily="34" charset="0"/>
              </a:rPr>
              <a:t> </a:t>
            </a:r>
            <a:r>
              <a:rPr lang="vi-VN">
                <a:solidFill>
                  <a:schemeClr val="bg1"/>
                </a:solidFill>
                <a:latin typeface="Segoe UI" panose="020B0502040204020203" pitchFamily="34" charset="0"/>
                <a:cs typeface="Segoe UI" panose="020B0502040204020203" pitchFamily="34" charset="0"/>
              </a:rPr>
              <a:t>ta lưu ý rằng tích chập 1 Ö 1 có thể được đưa vào làm lớp nút cổ chai</a:t>
            </a:r>
            <a:r>
              <a:rPr lang="en-US">
                <a:solidFill>
                  <a:schemeClr val="bg1"/>
                </a:solidFill>
                <a:latin typeface="Segoe UI" panose="020B0502040204020203" pitchFamily="34" charset="0"/>
                <a:cs typeface="Segoe UI" panose="020B0502040204020203" pitchFamily="34" charset="0"/>
              </a:rPr>
              <a:t> </a:t>
            </a:r>
            <a:r>
              <a:rPr lang="vi-VN">
                <a:solidFill>
                  <a:schemeClr val="bg1"/>
                </a:solidFill>
                <a:latin typeface="Segoe UI" panose="020B0502040204020203" pitchFamily="34" charset="0"/>
                <a:cs typeface="Segoe UI" panose="020B0502040204020203" pitchFamily="34" charset="0"/>
              </a:rPr>
              <a:t>trước mỗi tích chập 3 </a:t>
            </a:r>
            <a:r>
              <a:rPr lang="en-US">
                <a:solidFill>
                  <a:schemeClr val="bg1"/>
                </a:solidFill>
                <a:latin typeface="Segoe UI" panose="020B0502040204020203" pitchFamily="34" charset="0"/>
                <a:cs typeface="Segoe UI" panose="020B0502040204020203" pitchFamily="34" charset="0"/>
              </a:rPr>
              <a:t>x</a:t>
            </a:r>
            <a:r>
              <a:rPr lang="vi-VN">
                <a:solidFill>
                  <a:schemeClr val="bg1"/>
                </a:solidFill>
                <a:latin typeface="Segoe UI" panose="020B0502040204020203" pitchFamily="34" charset="0"/>
                <a:cs typeface="Segoe UI" panose="020B0502040204020203" pitchFamily="34" charset="0"/>
              </a:rPr>
              <a:t> 3 để giảm số lượng bản đồ đặc trưng đầu vào và</a:t>
            </a:r>
            <a:r>
              <a:rPr lang="en-US">
                <a:solidFill>
                  <a:schemeClr val="bg1"/>
                </a:solidFill>
                <a:latin typeface="Segoe UI" panose="020B0502040204020203" pitchFamily="34" charset="0"/>
                <a:cs typeface="Segoe UI" panose="020B0502040204020203" pitchFamily="34" charset="0"/>
              </a:rPr>
              <a:t> </a:t>
            </a:r>
            <a:r>
              <a:rPr lang="vi-VN">
                <a:solidFill>
                  <a:schemeClr val="bg1"/>
                </a:solidFill>
                <a:latin typeface="Segoe UI" panose="020B0502040204020203" pitchFamily="34" charset="0"/>
                <a:cs typeface="Segoe UI" panose="020B0502040204020203" pitchFamily="34" charset="0"/>
              </a:rPr>
              <a:t>từ đó để cải thiện hiệu quả tính toán.</a:t>
            </a:r>
            <a:endParaRPr lang="en-US">
              <a:solidFill>
                <a:schemeClr val="bg1"/>
              </a:solidFill>
              <a:latin typeface="Segoe UI" panose="020B0502040204020203" pitchFamily="34" charset="0"/>
              <a:cs typeface="Segoe UI" panose="020B0502040204020203" pitchFamily="34" charset="0"/>
            </a:endParaRPr>
          </a:p>
          <a:p>
            <a:pPr marL="628650" lvl="1" indent="-171450" rtl="0">
              <a:buFontTx/>
              <a:buChar char="-"/>
            </a:pPr>
            <a:r>
              <a:rPr lang="vi-VN">
                <a:solidFill>
                  <a:schemeClr val="bg1"/>
                </a:solidFill>
                <a:latin typeface="Segoe UI" panose="020B0502040204020203" pitchFamily="34" charset="0"/>
                <a:cs typeface="Segoe UI" panose="020B0502040204020203" pitchFamily="34" charset="0"/>
              </a:rPr>
              <a:t>Độ nén - Compression Để cải thiện hơn nữa độ nhỏ gọn của mô hình,</a:t>
            </a:r>
            <a:r>
              <a:rPr lang="en-US">
                <a:solidFill>
                  <a:schemeClr val="bg1"/>
                </a:solidFill>
                <a:latin typeface="Segoe UI" panose="020B0502040204020203" pitchFamily="34" charset="0"/>
                <a:cs typeface="Segoe UI" panose="020B0502040204020203" pitchFamily="34" charset="0"/>
              </a:rPr>
              <a:t> </a:t>
            </a:r>
            <a:r>
              <a:rPr lang="vi-VN">
                <a:solidFill>
                  <a:schemeClr val="bg1"/>
                </a:solidFill>
                <a:latin typeface="Segoe UI" panose="020B0502040204020203" pitchFamily="34" charset="0"/>
                <a:cs typeface="Segoe UI" panose="020B0502040204020203" pitchFamily="34" charset="0"/>
              </a:rPr>
              <a:t>chúng ta có thể giảm số lượng bản đồ đặc trưng ở các lớp chuyển tiếp. Nếu</a:t>
            </a:r>
            <a:r>
              <a:rPr lang="en-US">
                <a:solidFill>
                  <a:schemeClr val="bg1"/>
                </a:solidFill>
                <a:latin typeface="Segoe UI" panose="020B0502040204020203" pitchFamily="34" charset="0"/>
                <a:cs typeface="Segoe UI" panose="020B0502040204020203" pitchFamily="34" charset="0"/>
              </a:rPr>
              <a:t> </a:t>
            </a:r>
            <a:r>
              <a:rPr lang="vi-VN">
                <a:solidFill>
                  <a:schemeClr val="bg1"/>
                </a:solidFill>
                <a:latin typeface="Segoe UI" panose="020B0502040204020203" pitchFamily="34" charset="0"/>
                <a:cs typeface="Segoe UI" panose="020B0502040204020203" pitchFamily="34" charset="0"/>
              </a:rPr>
              <a:t>một khối dày đặc chứa m bản đồ đặc trưng, để lớp chuyển tiếp sau tạo ra</a:t>
            </a:r>
            <a:r>
              <a:rPr lang="en-US">
                <a:solidFill>
                  <a:schemeClr val="bg1"/>
                </a:solidFill>
                <a:latin typeface="Segoe UI" panose="020B0502040204020203" pitchFamily="34" charset="0"/>
                <a:cs typeface="Segoe UI" panose="020B0502040204020203" pitchFamily="34" charset="0"/>
              </a:rPr>
              <a:t> (theta) </a:t>
            </a:r>
            <a:r>
              <a:rPr lang="el-GR">
                <a:solidFill>
                  <a:schemeClr val="bg1"/>
                </a:solidFill>
                <a:latin typeface="Segoe UI" panose="020B0502040204020203" pitchFamily="34" charset="0"/>
                <a:cs typeface="Segoe UI" panose="020B0502040204020203" pitchFamily="34" charset="0"/>
              </a:rPr>
              <a:t>θ</a:t>
            </a:r>
            <a:r>
              <a:rPr lang="vi-VN">
                <a:solidFill>
                  <a:schemeClr val="bg1"/>
                </a:solidFill>
                <a:latin typeface="Segoe UI" panose="020B0502040204020203" pitchFamily="34" charset="0"/>
                <a:cs typeface="Segoe UI" panose="020B0502040204020203" pitchFamily="34" charset="0"/>
              </a:rPr>
              <a:t>m bản đồ đặc trưng đầu ra, trong đó 0 &lt; </a:t>
            </a:r>
            <a:r>
              <a:rPr lang="el-GR">
                <a:solidFill>
                  <a:schemeClr val="bg1"/>
                </a:solidFill>
                <a:latin typeface="Segoe UI" panose="020B0502040204020203" pitchFamily="34" charset="0"/>
                <a:cs typeface="Segoe UI" panose="020B0502040204020203" pitchFamily="34" charset="0"/>
              </a:rPr>
              <a:t>θ ≤ 1 </a:t>
            </a:r>
            <a:r>
              <a:rPr lang="vi-VN">
                <a:solidFill>
                  <a:schemeClr val="bg1"/>
                </a:solidFill>
                <a:latin typeface="Segoe UI" panose="020B0502040204020203" pitchFamily="34" charset="0"/>
                <a:cs typeface="Segoe UI" panose="020B0502040204020203" pitchFamily="34" charset="0"/>
              </a:rPr>
              <a:t>được gọi là hệ số nén.</a:t>
            </a:r>
          </a:p>
          <a:p>
            <a:pPr marL="628650" lvl="1" indent="-171450" rtl="0">
              <a:buFontTx/>
              <a:buChar char="-"/>
            </a:pPr>
            <a:endParaRPr lang="vi-VN">
              <a:solidFill>
                <a:schemeClr val="bg1"/>
              </a:solidFill>
              <a:latin typeface="Segoe UI" panose="020B0502040204020203" pitchFamily="34" charset="0"/>
              <a:cs typeface="Segoe UI" panose="020B0502040204020203" pitchFamily="34" charset="0"/>
            </a:endParaRPr>
          </a:p>
        </p:txBody>
      </p:sp>
      <p:sp>
        <p:nvSpPr>
          <p:cNvPr id="4" name="Chỗ dành sẵn cho Số hiệu Bản chiếu 3"/>
          <p:cNvSpPr>
            <a:spLocks noGrp="1"/>
          </p:cNvSpPr>
          <p:nvPr>
            <p:ph type="sldNum" sz="quarter" idx="10"/>
          </p:nvPr>
        </p:nvSpPr>
        <p:spPr/>
        <p:txBody>
          <a:bodyPr rtlCol="0"/>
          <a:lstStyle/>
          <a:p>
            <a:pPr rtl="0"/>
            <a:fld id="{BC849E9A-41F7-4779-A581-48A7C374A227}" type="slidenum">
              <a:rPr lang="vi-VN" smtClean="0"/>
              <a:t>15</a:t>
            </a:fld>
            <a:endParaRPr lang="vi-VN"/>
          </a:p>
        </p:txBody>
      </p:sp>
    </p:spTree>
    <p:extLst>
      <p:ext uri="{BB962C8B-B14F-4D97-AF65-F5344CB8AC3E}">
        <p14:creationId xmlns:p14="http://schemas.microsoft.com/office/powerpoint/2010/main" val="16469276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marL="914400" lvl="2" indent="0" rtl="0">
              <a:buFontTx/>
              <a:buNone/>
            </a:pPr>
            <a:endParaRPr lang="vi-VN" noProof="0">
              <a:latin typeface="Segoe UI" panose="020B0502040204020203" pitchFamily="34" charset="0"/>
              <a:cs typeface="Segoe UI" panose="020B0502040204020203" pitchFamily="34" charset="0"/>
            </a:endParaRPr>
          </a:p>
        </p:txBody>
      </p:sp>
      <p:sp>
        <p:nvSpPr>
          <p:cNvPr id="4" name="Chỗ dành sẵn cho Số hiệu Bản chiếu 3"/>
          <p:cNvSpPr>
            <a:spLocks noGrp="1"/>
          </p:cNvSpPr>
          <p:nvPr>
            <p:ph type="sldNum" sz="quarter" idx="10"/>
          </p:nvPr>
        </p:nvSpPr>
        <p:spPr/>
        <p:txBody>
          <a:bodyPr rtlCol="0"/>
          <a:lstStyle/>
          <a:p>
            <a:pPr rtl="0"/>
            <a:fld id="{BC849E9A-41F7-4779-A581-48A7C374A227}" type="slidenum">
              <a:rPr lang="vi-VN" smtClean="0"/>
              <a:t>16</a:t>
            </a:fld>
            <a:endParaRPr lang="vi-VN"/>
          </a:p>
        </p:txBody>
      </p:sp>
    </p:spTree>
    <p:extLst>
      <p:ext uri="{BB962C8B-B14F-4D97-AF65-F5344CB8AC3E}">
        <p14:creationId xmlns:p14="http://schemas.microsoft.com/office/powerpoint/2010/main" val="9664357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a:spcBef>
                <a:spcPts val="1200"/>
              </a:spcBef>
              <a:spcAft>
                <a:spcPts val="600"/>
              </a:spcAft>
            </a:pPr>
            <a:r>
              <a:rPr lang="vi-VN"/>
              <a:t>Tại công bố của Karen Simonyan và Andrew Zisserman [7], các tác giả có thông tin mạng VGG có số lượng tham số khổng lồ từ 133 - 144 triệu. Với hệ thống được hỗ trợ là bốn NVIDIA Titan Black GPUs, việc đào tạo một mô hình đơn chiếm tới 2-3 tuần tùy thuộc vào cấu trúc. Chính vì vấn đề thời gian và nguồn tài nguyên nghiên cứu không thể đáp ứng nên chương trình thử nghiệm sẽ không áp dụng mô hình VGG. </a:t>
            </a:r>
            <a:endParaRPr lang="en-US"/>
          </a:p>
          <a:p>
            <a:pPr>
              <a:spcBef>
                <a:spcPts val="1200"/>
              </a:spcBef>
              <a:spcAft>
                <a:spcPts val="600"/>
              </a:spcAft>
            </a:pPr>
            <a:r>
              <a:rPr lang="vi-VN"/>
              <a:t>Tham khảo kết quả nghiên cứu được công bố của Gao Huang [9] được thông tin tại hình 3.1 về so sánh tỷ lệ lỗi trên tập dữ liệu CIFAR và SVHN của các mô hình CNN, đặc biệt là mô hình ResNet và các biến thể của nó</a:t>
            </a:r>
            <a:r>
              <a:rPr lang="en-US"/>
              <a:t> t</a:t>
            </a:r>
            <a:r>
              <a:rPr lang="vi-VN"/>
              <a:t>a dễ dàng nhận ra DenseNet có tỉ lể lỗi thấp hơn so với các mô hình ResNe</a:t>
            </a:r>
            <a:r>
              <a:rPr lang="en-US"/>
              <a:t>t</a:t>
            </a:r>
            <a:r>
              <a:rPr lang="vi-VN"/>
              <a:t>, số lượng tham số cũng có ít hơn ResNet. Từ đây có thể nhận thấy 43 rõ nên áp dụng mô hình DenseNet. Chính vì những cơ sở trên, học viên quyết định sử dụng mô hình DenseNet cho phần mềm thử nghiệm của luận văn</a:t>
            </a:r>
            <a:endParaRPr lang="vi-VN">
              <a:solidFill>
                <a:schemeClr val="bg1"/>
              </a:solidFill>
              <a:latin typeface="Segoe UI" panose="020B0502040204020203" pitchFamily="34" charset="0"/>
              <a:cs typeface="Segoe UI" panose="020B0502040204020203" pitchFamily="34" charset="0"/>
            </a:endParaRPr>
          </a:p>
        </p:txBody>
      </p:sp>
      <p:sp>
        <p:nvSpPr>
          <p:cNvPr id="4" name="Chỗ dành sẵn cho Số hiệu Bản chiếu 3"/>
          <p:cNvSpPr>
            <a:spLocks noGrp="1"/>
          </p:cNvSpPr>
          <p:nvPr>
            <p:ph type="sldNum" sz="quarter" idx="10"/>
          </p:nvPr>
        </p:nvSpPr>
        <p:spPr/>
        <p:txBody>
          <a:bodyPr rtlCol="0"/>
          <a:lstStyle/>
          <a:p>
            <a:pPr rtl="0"/>
            <a:fld id="{BC849E9A-41F7-4779-A581-48A7C374A227}" type="slidenum">
              <a:rPr lang="vi-VN" smtClean="0"/>
              <a:t>17</a:t>
            </a:fld>
            <a:endParaRPr lang="vi-VN"/>
          </a:p>
        </p:txBody>
      </p:sp>
    </p:spTree>
    <p:extLst>
      <p:ext uri="{BB962C8B-B14F-4D97-AF65-F5344CB8AC3E}">
        <p14:creationId xmlns:p14="http://schemas.microsoft.com/office/powerpoint/2010/main" val="16701569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a:spcBef>
                <a:spcPts val="1200"/>
              </a:spcBef>
              <a:spcAft>
                <a:spcPts val="600"/>
              </a:spcAft>
            </a:pPr>
            <a:r>
              <a:rPr lang="vi-VN">
                <a:solidFill>
                  <a:schemeClr val="bg1"/>
                </a:solidFill>
                <a:latin typeface="Segoe UI" panose="020B0502040204020203" pitchFamily="34" charset="0"/>
                <a:cs typeface="Segoe UI" panose="020B0502040204020203" pitchFamily="34" charset="0"/>
              </a:rPr>
              <a:t>Hệ thống chương trình thử nghiệm Phần mềm chuẩn đoán bệnh lao</a:t>
            </a:r>
            <a:r>
              <a:rPr lang="en-US">
                <a:solidFill>
                  <a:schemeClr val="bg1"/>
                </a:solidFill>
                <a:latin typeface="Segoe UI" panose="020B0502040204020203" pitchFamily="34" charset="0"/>
                <a:cs typeface="Segoe UI" panose="020B0502040204020203" pitchFamily="34" charset="0"/>
              </a:rPr>
              <a:t> </a:t>
            </a:r>
            <a:r>
              <a:rPr lang="vi-VN">
                <a:solidFill>
                  <a:schemeClr val="bg1"/>
                </a:solidFill>
                <a:latin typeface="Segoe UI" panose="020B0502040204020203" pitchFamily="34" charset="0"/>
                <a:cs typeface="Segoe UI" panose="020B0502040204020203" pitchFamily="34" charset="0"/>
              </a:rPr>
              <a:t>được thiết kế theo kiến trúc Client/Server năm tầng (hình </a:t>
            </a:r>
            <a:r>
              <a:rPr lang="en-US">
                <a:solidFill>
                  <a:schemeClr val="bg1"/>
                </a:solidFill>
                <a:latin typeface="Segoe UI" panose="020B0502040204020203" pitchFamily="34" charset="0"/>
                <a:cs typeface="Segoe UI" panose="020B0502040204020203" pitchFamily="34" charset="0"/>
              </a:rPr>
              <a:t>7</a:t>
            </a:r>
            <a:r>
              <a:rPr lang="vi-VN">
                <a:solidFill>
                  <a:schemeClr val="bg1"/>
                </a:solidFill>
                <a:latin typeface="Segoe UI" panose="020B0502040204020203" pitchFamily="34" charset="0"/>
                <a:cs typeface="Segoe UI" panose="020B0502040204020203" pitchFamily="34" charset="0"/>
              </a:rPr>
              <a:t>), trong đó:</a:t>
            </a:r>
            <a:endParaRPr lang="en-US">
              <a:solidFill>
                <a:schemeClr val="bg1"/>
              </a:solidFill>
              <a:latin typeface="Segoe UI" panose="020B0502040204020203" pitchFamily="34" charset="0"/>
              <a:cs typeface="Segoe UI" panose="020B0502040204020203" pitchFamily="34" charset="0"/>
            </a:endParaRPr>
          </a:p>
          <a:p>
            <a:pPr>
              <a:spcBef>
                <a:spcPts val="1200"/>
              </a:spcBef>
              <a:spcAft>
                <a:spcPts val="600"/>
              </a:spcAft>
            </a:pPr>
            <a:r>
              <a:rPr lang="en-US">
                <a:solidFill>
                  <a:schemeClr val="bg1"/>
                </a:solidFill>
                <a:latin typeface="Segoe UI" panose="020B0502040204020203" pitchFamily="34" charset="0"/>
                <a:cs typeface="Segoe UI" panose="020B0502040204020203" pitchFamily="34" charset="0"/>
              </a:rPr>
              <a:t>	- </a:t>
            </a:r>
            <a:r>
              <a:rPr lang="vi-VN">
                <a:solidFill>
                  <a:schemeClr val="bg1"/>
                </a:solidFill>
                <a:latin typeface="Segoe UI" panose="020B0502040204020203" pitchFamily="34" charset="0"/>
                <a:cs typeface="Segoe UI" panose="020B0502040204020203" pitchFamily="34" charset="0"/>
              </a:rPr>
              <a:t>Tầng thứ nhất là tầng giao diện người phân loại</a:t>
            </a:r>
            <a:endParaRPr lang="en-US">
              <a:solidFill>
                <a:schemeClr val="bg1"/>
              </a:solidFill>
              <a:latin typeface="Segoe UI" panose="020B0502040204020203" pitchFamily="34" charset="0"/>
              <a:cs typeface="Segoe UI" panose="020B0502040204020203" pitchFamily="34" charset="0"/>
            </a:endParaRPr>
          </a:p>
          <a:p>
            <a:pPr>
              <a:spcBef>
                <a:spcPts val="1200"/>
              </a:spcBef>
              <a:spcAft>
                <a:spcPts val="600"/>
              </a:spcAft>
            </a:pPr>
            <a:r>
              <a:rPr lang="en-US">
                <a:solidFill>
                  <a:schemeClr val="bg1"/>
                </a:solidFill>
                <a:latin typeface="Segoe UI" panose="020B0502040204020203" pitchFamily="34" charset="0"/>
                <a:cs typeface="Segoe UI" panose="020B0502040204020203" pitchFamily="34" charset="0"/>
              </a:rPr>
              <a:t>	- </a:t>
            </a:r>
            <a:r>
              <a:rPr lang="en-US"/>
              <a:t>Tầng thứ hai là tầng server quản lý cấu hình hệ thống</a:t>
            </a:r>
            <a:endParaRPr lang="en-US">
              <a:solidFill>
                <a:schemeClr val="bg1"/>
              </a:solidFill>
              <a:latin typeface="Segoe UI" panose="020B0502040204020203" pitchFamily="34" charset="0"/>
              <a:cs typeface="Segoe UI" panose="020B0502040204020203" pitchFamily="34" charset="0"/>
            </a:endParaRPr>
          </a:p>
          <a:p>
            <a:pPr>
              <a:spcBef>
                <a:spcPts val="1200"/>
              </a:spcBef>
              <a:spcAft>
                <a:spcPts val="600"/>
              </a:spcAft>
            </a:pPr>
            <a:r>
              <a:rPr lang="en-US">
                <a:solidFill>
                  <a:schemeClr val="bg1"/>
                </a:solidFill>
                <a:latin typeface="Segoe UI" panose="020B0502040204020203" pitchFamily="34" charset="0"/>
                <a:cs typeface="Segoe UI" panose="020B0502040204020203" pitchFamily="34" charset="0"/>
              </a:rPr>
              <a:t>	- </a:t>
            </a:r>
            <a:r>
              <a:rPr lang="en-US"/>
              <a:t>Tầng thứ ba là tầng server thực hiện logic xử lý các yêu cầu từ client</a:t>
            </a:r>
            <a:endParaRPr lang="en-US">
              <a:solidFill>
                <a:schemeClr val="bg1"/>
              </a:solidFill>
              <a:latin typeface="Segoe UI" panose="020B0502040204020203" pitchFamily="34" charset="0"/>
              <a:cs typeface="Segoe UI" panose="020B0502040204020203" pitchFamily="34" charset="0"/>
            </a:endParaRPr>
          </a:p>
          <a:p>
            <a:pPr>
              <a:spcBef>
                <a:spcPts val="1200"/>
              </a:spcBef>
              <a:spcAft>
                <a:spcPts val="600"/>
              </a:spcAft>
            </a:pPr>
            <a:r>
              <a:rPr lang="en-US">
                <a:solidFill>
                  <a:schemeClr val="bg1"/>
                </a:solidFill>
                <a:latin typeface="Segoe UI" panose="020B0502040204020203" pitchFamily="34" charset="0"/>
                <a:cs typeface="Segoe UI" panose="020B0502040204020203" pitchFamily="34" charset="0"/>
              </a:rPr>
              <a:t>	- </a:t>
            </a:r>
            <a:r>
              <a:rPr lang="vi-VN"/>
              <a:t>Tầng thứ tư là tầng đảm nhiệm xây dựng, tinh chỉnh và quản lý các phiên bản mô hình phân loại cho hệ thống</a:t>
            </a:r>
            <a:endParaRPr lang="en-US"/>
          </a:p>
          <a:p>
            <a:pPr>
              <a:spcBef>
                <a:spcPts val="1200"/>
              </a:spcBef>
              <a:spcAft>
                <a:spcPts val="600"/>
              </a:spcAft>
            </a:pPr>
            <a:r>
              <a:rPr lang="en-US">
                <a:solidFill>
                  <a:schemeClr val="bg1"/>
                </a:solidFill>
                <a:latin typeface="Segoe UI" panose="020B0502040204020203" pitchFamily="34" charset="0"/>
                <a:cs typeface="Segoe UI" panose="020B0502040204020203" pitchFamily="34" charset="0"/>
              </a:rPr>
              <a:t>	- </a:t>
            </a:r>
            <a:r>
              <a:rPr lang="en-US"/>
              <a:t>Tầng cuối cùng là tầng quản lý dữ liệu, bao gồm CSDL ảnh phục vụ cho việc huấn luyện mô hình, CSDL ảnh đã xử lý từ các client nhằm mục đích bổ sung sự đa dạng của CSDL ảnh và cải thiện độ chính xác của mô hình phân loại</a:t>
            </a:r>
            <a:endParaRPr lang="vi-VN">
              <a:solidFill>
                <a:schemeClr val="bg1"/>
              </a:solidFill>
              <a:latin typeface="Segoe UI" panose="020B0502040204020203" pitchFamily="34" charset="0"/>
              <a:cs typeface="Segoe UI" panose="020B0502040204020203" pitchFamily="34" charset="0"/>
            </a:endParaRPr>
          </a:p>
        </p:txBody>
      </p:sp>
      <p:sp>
        <p:nvSpPr>
          <p:cNvPr id="4" name="Chỗ dành sẵn cho Số hiệu Bản chiếu 3"/>
          <p:cNvSpPr>
            <a:spLocks noGrp="1"/>
          </p:cNvSpPr>
          <p:nvPr>
            <p:ph type="sldNum" sz="quarter" idx="10"/>
          </p:nvPr>
        </p:nvSpPr>
        <p:spPr/>
        <p:txBody>
          <a:bodyPr rtlCol="0"/>
          <a:lstStyle/>
          <a:p>
            <a:pPr rtl="0"/>
            <a:fld id="{BC849E9A-41F7-4779-A581-48A7C374A227}" type="slidenum">
              <a:rPr lang="vi-VN" smtClean="0"/>
              <a:t>18</a:t>
            </a:fld>
            <a:endParaRPr lang="vi-VN"/>
          </a:p>
        </p:txBody>
      </p:sp>
    </p:spTree>
    <p:extLst>
      <p:ext uri="{BB962C8B-B14F-4D97-AF65-F5344CB8AC3E}">
        <p14:creationId xmlns:p14="http://schemas.microsoft.com/office/powerpoint/2010/main" val="39529874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a:spcBef>
                <a:spcPts val="1200"/>
              </a:spcBef>
              <a:spcAft>
                <a:spcPts val="600"/>
              </a:spcAft>
            </a:pPr>
            <a:r>
              <a:rPr lang="vi-VN">
                <a:solidFill>
                  <a:schemeClr val="bg1"/>
                </a:solidFill>
                <a:latin typeface="Segoe UI" panose="020B0502040204020203" pitchFamily="34" charset="0"/>
                <a:cs typeface="Segoe UI" panose="020B0502040204020203" pitchFamily="34" charset="0"/>
              </a:rPr>
              <a:t>Giao diện cập nhật mô hình</a:t>
            </a:r>
            <a:r>
              <a:rPr lang="en-US">
                <a:solidFill>
                  <a:schemeClr val="bg1"/>
                </a:solidFill>
                <a:latin typeface="Segoe UI" panose="020B0502040204020203" pitchFamily="34" charset="0"/>
                <a:cs typeface="Segoe UI" panose="020B0502040204020203" pitchFamily="34" charset="0"/>
              </a:rPr>
              <a:t>: </a:t>
            </a:r>
            <a:r>
              <a:rPr lang="vi-VN">
                <a:solidFill>
                  <a:schemeClr val="bg1"/>
                </a:solidFill>
                <a:latin typeface="Segoe UI" panose="020B0502040204020203" pitchFamily="34" charset="0"/>
                <a:cs typeface="Segoe UI" panose="020B0502040204020203" pitchFamily="34" charset="0"/>
              </a:rPr>
              <a:t>Tại đây, quản trị viên có thể thay đổi mô hình được sử dụng trong hệ</a:t>
            </a:r>
            <a:r>
              <a:rPr lang="en-US">
                <a:solidFill>
                  <a:schemeClr val="bg1"/>
                </a:solidFill>
                <a:latin typeface="Segoe UI" panose="020B0502040204020203" pitchFamily="34" charset="0"/>
                <a:cs typeface="Segoe UI" panose="020B0502040204020203" pitchFamily="34" charset="0"/>
              </a:rPr>
              <a:t> </a:t>
            </a:r>
            <a:r>
              <a:rPr lang="vi-VN">
                <a:solidFill>
                  <a:schemeClr val="bg1"/>
                </a:solidFill>
                <a:latin typeface="Segoe UI" panose="020B0502040204020203" pitchFamily="34" charset="0"/>
                <a:cs typeface="Segoe UI" panose="020B0502040204020203" pitchFamily="34" charset="0"/>
              </a:rPr>
              <a:t>thống. Mô hình này là được tạo ra ở pha Học. Mô hình mới được tải lên</a:t>
            </a:r>
            <a:r>
              <a:rPr lang="en-US">
                <a:solidFill>
                  <a:schemeClr val="bg1"/>
                </a:solidFill>
                <a:latin typeface="Segoe UI" panose="020B0502040204020203" pitchFamily="34" charset="0"/>
                <a:cs typeface="Segoe UI" panose="020B0502040204020203" pitchFamily="34" charset="0"/>
              </a:rPr>
              <a:t> </a:t>
            </a:r>
            <a:r>
              <a:rPr lang="vi-VN">
                <a:solidFill>
                  <a:schemeClr val="bg1"/>
                </a:solidFill>
                <a:latin typeface="Segoe UI" panose="020B0502040204020203" pitchFamily="34" charset="0"/>
                <a:cs typeface="Segoe UI" panose="020B0502040204020203" pitchFamily="34" charset="0"/>
              </a:rPr>
              <a:t>server, lưu trữ lại và ghi lại thông tin về đường dẫn để hệ thống có thể gọi</a:t>
            </a:r>
            <a:r>
              <a:rPr lang="en-US">
                <a:solidFill>
                  <a:schemeClr val="bg1"/>
                </a:solidFill>
                <a:latin typeface="Segoe UI" panose="020B0502040204020203" pitchFamily="34" charset="0"/>
                <a:cs typeface="Segoe UI" panose="020B0502040204020203" pitchFamily="34" charset="0"/>
              </a:rPr>
              <a:t> </a:t>
            </a:r>
            <a:r>
              <a:rPr lang="vi-VN">
                <a:solidFill>
                  <a:schemeClr val="bg1"/>
                </a:solidFill>
                <a:latin typeface="Segoe UI" panose="020B0502040204020203" pitchFamily="34" charset="0"/>
                <a:cs typeface="Segoe UI" panose="020B0502040204020203" pitchFamily="34" charset="0"/>
              </a:rPr>
              <a:t>được khi cần thiết.</a:t>
            </a:r>
          </a:p>
        </p:txBody>
      </p:sp>
      <p:sp>
        <p:nvSpPr>
          <p:cNvPr id="4" name="Chỗ dành sẵn cho Số hiệu Bản chiếu 3"/>
          <p:cNvSpPr>
            <a:spLocks noGrp="1"/>
          </p:cNvSpPr>
          <p:nvPr>
            <p:ph type="sldNum" sz="quarter" idx="10"/>
          </p:nvPr>
        </p:nvSpPr>
        <p:spPr/>
        <p:txBody>
          <a:bodyPr rtlCol="0"/>
          <a:lstStyle/>
          <a:p>
            <a:pPr rtl="0"/>
            <a:fld id="{BC849E9A-41F7-4779-A581-48A7C374A227}" type="slidenum">
              <a:rPr lang="vi-VN" smtClean="0"/>
              <a:t>19</a:t>
            </a:fld>
            <a:endParaRPr lang="vi-VN"/>
          </a:p>
        </p:txBody>
      </p:sp>
    </p:spTree>
    <p:extLst>
      <p:ext uri="{BB962C8B-B14F-4D97-AF65-F5344CB8AC3E}">
        <p14:creationId xmlns:p14="http://schemas.microsoft.com/office/powerpoint/2010/main" val="3905172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noProof="0"/>
          </a:p>
        </p:txBody>
      </p:sp>
      <p:sp>
        <p:nvSpPr>
          <p:cNvPr id="4" name="Chỗ dành sẵn cho Số hiệu Bản chiếu 3"/>
          <p:cNvSpPr>
            <a:spLocks noGrp="1"/>
          </p:cNvSpPr>
          <p:nvPr>
            <p:ph type="sldNum" sz="quarter" idx="5"/>
          </p:nvPr>
        </p:nvSpPr>
        <p:spPr/>
        <p:txBody>
          <a:bodyPr/>
          <a:lstStyle/>
          <a:p>
            <a:fld id="{BC849E9A-41F7-4779-A581-48A7C374A227}" type="slidenum">
              <a:rPr lang="vi-VN" smtClean="0"/>
              <a:pPr/>
              <a:t>2</a:t>
            </a:fld>
            <a:endParaRPr lang="vi-VN">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327451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a:spcBef>
                <a:spcPts val="1200"/>
              </a:spcBef>
              <a:spcAft>
                <a:spcPts val="600"/>
              </a:spcAft>
            </a:pPr>
            <a:r>
              <a:rPr lang="vi-VN">
                <a:solidFill>
                  <a:schemeClr val="bg1"/>
                </a:solidFill>
                <a:latin typeface="Segoe UI" panose="020B0502040204020203" pitchFamily="34" charset="0"/>
                <a:cs typeface="Segoe UI" panose="020B0502040204020203" pitchFamily="34" charset="0"/>
              </a:rPr>
              <a:t>Giao diện cập nhật mô hình</a:t>
            </a:r>
            <a:r>
              <a:rPr lang="en-US">
                <a:solidFill>
                  <a:schemeClr val="bg1"/>
                </a:solidFill>
                <a:latin typeface="Segoe UI" panose="020B0502040204020203" pitchFamily="34" charset="0"/>
                <a:cs typeface="Segoe UI" panose="020B0502040204020203" pitchFamily="34" charset="0"/>
              </a:rPr>
              <a:t>: </a:t>
            </a:r>
            <a:r>
              <a:rPr lang="vi-VN">
                <a:solidFill>
                  <a:schemeClr val="bg1"/>
                </a:solidFill>
                <a:latin typeface="Segoe UI" panose="020B0502040204020203" pitchFamily="34" charset="0"/>
                <a:cs typeface="Segoe UI" panose="020B0502040204020203" pitchFamily="34" charset="0"/>
              </a:rPr>
              <a:t>Tại đây, quản trị viên có thể thay đổi mô hình được sử dụng trong hệ</a:t>
            </a:r>
            <a:r>
              <a:rPr lang="en-US">
                <a:solidFill>
                  <a:schemeClr val="bg1"/>
                </a:solidFill>
                <a:latin typeface="Segoe UI" panose="020B0502040204020203" pitchFamily="34" charset="0"/>
                <a:cs typeface="Segoe UI" panose="020B0502040204020203" pitchFamily="34" charset="0"/>
              </a:rPr>
              <a:t> </a:t>
            </a:r>
            <a:r>
              <a:rPr lang="vi-VN">
                <a:solidFill>
                  <a:schemeClr val="bg1"/>
                </a:solidFill>
                <a:latin typeface="Segoe UI" panose="020B0502040204020203" pitchFamily="34" charset="0"/>
                <a:cs typeface="Segoe UI" panose="020B0502040204020203" pitchFamily="34" charset="0"/>
              </a:rPr>
              <a:t>thống. Mô hình này là được tạo ra ở pha Học. Mô hình mới được tải lên</a:t>
            </a:r>
            <a:r>
              <a:rPr lang="en-US">
                <a:solidFill>
                  <a:schemeClr val="bg1"/>
                </a:solidFill>
                <a:latin typeface="Segoe UI" panose="020B0502040204020203" pitchFamily="34" charset="0"/>
                <a:cs typeface="Segoe UI" panose="020B0502040204020203" pitchFamily="34" charset="0"/>
              </a:rPr>
              <a:t> </a:t>
            </a:r>
            <a:r>
              <a:rPr lang="vi-VN">
                <a:solidFill>
                  <a:schemeClr val="bg1"/>
                </a:solidFill>
                <a:latin typeface="Segoe UI" panose="020B0502040204020203" pitchFamily="34" charset="0"/>
                <a:cs typeface="Segoe UI" panose="020B0502040204020203" pitchFamily="34" charset="0"/>
              </a:rPr>
              <a:t>server, lưu trữ lại và ghi lại thông tin về đường dẫn để hệ thống có thể gọi</a:t>
            </a:r>
            <a:r>
              <a:rPr lang="en-US">
                <a:solidFill>
                  <a:schemeClr val="bg1"/>
                </a:solidFill>
                <a:latin typeface="Segoe UI" panose="020B0502040204020203" pitchFamily="34" charset="0"/>
                <a:cs typeface="Segoe UI" panose="020B0502040204020203" pitchFamily="34" charset="0"/>
              </a:rPr>
              <a:t> </a:t>
            </a:r>
            <a:r>
              <a:rPr lang="vi-VN">
                <a:solidFill>
                  <a:schemeClr val="bg1"/>
                </a:solidFill>
                <a:latin typeface="Segoe UI" panose="020B0502040204020203" pitchFamily="34" charset="0"/>
                <a:cs typeface="Segoe UI" panose="020B0502040204020203" pitchFamily="34" charset="0"/>
              </a:rPr>
              <a:t>được khi cần thiết.</a:t>
            </a:r>
          </a:p>
        </p:txBody>
      </p:sp>
      <p:sp>
        <p:nvSpPr>
          <p:cNvPr id="4" name="Chỗ dành sẵn cho Số hiệu Bản chiếu 3"/>
          <p:cNvSpPr>
            <a:spLocks noGrp="1"/>
          </p:cNvSpPr>
          <p:nvPr>
            <p:ph type="sldNum" sz="quarter" idx="10"/>
          </p:nvPr>
        </p:nvSpPr>
        <p:spPr/>
        <p:txBody>
          <a:bodyPr rtlCol="0"/>
          <a:lstStyle/>
          <a:p>
            <a:pPr rtl="0"/>
            <a:fld id="{BC849E9A-41F7-4779-A581-48A7C374A227}" type="slidenum">
              <a:rPr lang="vi-VN" smtClean="0"/>
              <a:t>20</a:t>
            </a:fld>
            <a:endParaRPr lang="vi-VN"/>
          </a:p>
        </p:txBody>
      </p:sp>
    </p:spTree>
    <p:extLst>
      <p:ext uri="{BB962C8B-B14F-4D97-AF65-F5344CB8AC3E}">
        <p14:creationId xmlns:p14="http://schemas.microsoft.com/office/powerpoint/2010/main" val="2046260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a:spcBef>
                <a:spcPts val="1200"/>
              </a:spcBef>
              <a:spcAft>
                <a:spcPts val="600"/>
              </a:spcAft>
            </a:pPr>
            <a:r>
              <a:rPr lang="vi-VN">
                <a:solidFill>
                  <a:schemeClr val="bg1"/>
                </a:solidFill>
                <a:latin typeface="Segoe UI" panose="020B0502040204020203" pitchFamily="34" charset="0"/>
                <a:cs typeface="Segoe UI" panose="020B0502040204020203" pitchFamily="34" charset="0"/>
              </a:rPr>
              <a:t>Giao diện này tập trung thông tin của tất cả các dự đoán đã được thực</a:t>
            </a:r>
            <a:r>
              <a:rPr lang="en-US">
                <a:solidFill>
                  <a:schemeClr val="bg1"/>
                </a:solidFill>
                <a:latin typeface="Segoe UI" panose="020B0502040204020203" pitchFamily="34" charset="0"/>
                <a:cs typeface="Segoe UI" panose="020B0502040204020203" pitchFamily="34" charset="0"/>
              </a:rPr>
              <a:t> </a:t>
            </a:r>
            <a:r>
              <a:rPr lang="vi-VN">
                <a:solidFill>
                  <a:schemeClr val="bg1"/>
                </a:solidFill>
                <a:latin typeface="Segoe UI" panose="020B0502040204020203" pitchFamily="34" charset="0"/>
                <a:cs typeface="Segoe UI" panose="020B0502040204020203" pitchFamily="34" charset="0"/>
              </a:rPr>
              <a:t>hiện và lưu lại của hệ thống. Hệ thống sẽ hiện thị tất cả các dự đoán đối với</a:t>
            </a:r>
            <a:r>
              <a:rPr lang="en-US">
                <a:solidFill>
                  <a:schemeClr val="bg1"/>
                </a:solidFill>
                <a:latin typeface="Segoe UI" panose="020B0502040204020203" pitchFamily="34" charset="0"/>
                <a:cs typeface="Segoe UI" panose="020B0502040204020203" pitchFamily="34" charset="0"/>
              </a:rPr>
              <a:t> </a:t>
            </a:r>
            <a:r>
              <a:rPr lang="vi-VN">
                <a:solidFill>
                  <a:schemeClr val="bg1"/>
                </a:solidFill>
                <a:latin typeface="Segoe UI" panose="020B0502040204020203" pitchFamily="34" charset="0"/>
                <a:cs typeface="Segoe UI" panose="020B0502040204020203" pitchFamily="34" charset="0"/>
              </a:rPr>
              <a:t>người quản trị, và với tài khoản người dùng, hệ thống chỉ hiển thị những</a:t>
            </a:r>
            <a:r>
              <a:rPr lang="en-US">
                <a:solidFill>
                  <a:schemeClr val="bg1"/>
                </a:solidFill>
                <a:latin typeface="Segoe UI" panose="020B0502040204020203" pitchFamily="34" charset="0"/>
                <a:cs typeface="Segoe UI" panose="020B0502040204020203" pitchFamily="34" charset="0"/>
              </a:rPr>
              <a:t> </a:t>
            </a:r>
            <a:r>
              <a:rPr lang="vi-VN">
                <a:solidFill>
                  <a:schemeClr val="bg1"/>
                </a:solidFill>
                <a:latin typeface="Segoe UI" panose="020B0502040204020203" pitchFamily="34" charset="0"/>
                <a:cs typeface="Segoe UI" panose="020B0502040204020203" pitchFamily="34" charset="0"/>
              </a:rPr>
              <a:t>dự đoán thuộc về người dùng.</a:t>
            </a:r>
          </a:p>
        </p:txBody>
      </p:sp>
      <p:sp>
        <p:nvSpPr>
          <p:cNvPr id="4" name="Chỗ dành sẵn cho Số hiệu Bản chiếu 3"/>
          <p:cNvSpPr>
            <a:spLocks noGrp="1"/>
          </p:cNvSpPr>
          <p:nvPr>
            <p:ph type="sldNum" sz="quarter" idx="10"/>
          </p:nvPr>
        </p:nvSpPr>
        <p:spPr/>
        <p:txBody>
          <a:bodyPr rtlCol="0"/>
          <a:lstStyle/>
          <a:p>
            <a:pPr rtl="0"/>
            <a:fld id="{BC849E9A-41F7-4779-A581-48A7C374A227}" type="slidenum">
              <a:rPr lang="vi-VN" smtClean="0"/>
              <a:t>21</a:t>
            </a:fld>
            <a:endParaRPr lang="vi-VN"/>
          </a:p>
        </p:txBody>
      </p:sp>
    </p:spTree>
    <p:extLst>
      <p:ext uri="{BB962C8B-B14F-4D97-AF65-F5344CB8AC3E}">
        <p14:creationId xmlns:p14="http://schemas.microsoft.com/office/powerpoint/2010/main" val="13631599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a:spcBef>
                <a:spcPts val="1200"/>
              </a:spcBef>
              <a:spcAft>
                <a:spcPts val="600"/>
              </a:spcAft>
            </a:pPr>
            <a:r>
              <a:rPr lang="vi-VN">
                <a:solidFill>
                  <a:schemeClr val="bg1"/>
                </a:solidFill>
                <a:latin typeface="Segoe UI" panose="020B0502040204020203" pitchFamily="34" charset="0"/>
                <a:cs typeface="Segoe UI" panose="020B0502040204020203" pitchFamily="34" charset="0"/>
              </a:rPr>
              <a:t>Người dùng upload ảnh chụp x-quang đã chuyển đổi định dạng PNG</a:t>
            </a:r>
            <a:r>
              <a:rPr lang="en-US">
                <a:solidFill>
                  <a:schemeClr val="bg1"/>
                </a:solidFill>
                <a:latin typeface="Segoe UI" panose="020B0502040204020203" pitchFamily="34" charset="0"/>
                <a:cs typeface="Segoe UI" panose="020B0502040204020203" pitchFamily="34" charset="0"/>
              </a:rPr>
              <a:t> </a:t>
            </a:r>
            <a:r>
              <a:rPr lang="vi-VN">
                <a:solidFill>
                  <a:schemeClr val="bg1"/>
                </a:solidFill>
                <a:latin typeface="Segoe UI" panose="020B0502040204020203" pitchFamily="34" charset="0"/>
                <a:cs typeface="Segoe UI" panose="020B0502040204020203" pitchFamily="34" charset="0"/>
              </a:rPr>
              <a:t>với kích thước 512x512 tại đây và nhận về kết quả dự đoán.</a:t>
            </a:r>
          </a:p>
        </p:txBody>
      </p:sp>
      <p:sp>
        <p:nvSpPr>
          <p:cNvPr id="4" name="Chỗ dành sẵn cho Số hiệu Bản chiếu 3"/>
          <p:cNvSpPr>
            <a:spLocks noGrp="1"/>
          </p:cNvSpPr>
          <p:nvPr>
            <p:ph type="sldNum" sz="quarter" idx="10"/>
          </p:nvPr>
        </p:nvSpPr>
        <p:spPr/>
        <p:txBody>
          <a:bodyPr rtlCol="0"/>
          <a:lstStyle/>
          <a:p>
            <a:pPr rtl="0"/>
            <a:fld id="{BC849E9A-41F7-4779-A581-48A7C374A227}" type="slidenum">
              <a:rPr lang="vi-VN" smtClean="0"/>
              <a:t>22</a:t>
            </a:fld>
            <a:endParaRPr lang="vi-VN"/>
          </a:p>
        </p:txBody>
      </p:sp>
    </p:spTree>
    <p:extLst>
      <p:ext uri="{BB962C8B-B14F-4D97-AF65-F5344CB8AC3E}">
        <p14:creationId xmlns:p14="http://schemas.microsoft.com/office/powerpoint/2010/main" val="21253390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a:spcBef>
                <a:spcPts val="1200"/>
              </a:spcBef>
              <a:spcAft>
                <a:spcPts val="600"/>
              </a:spcAft>
            </a:pPr>
            <a:r>
              <a:rPr lang="vi-VN">
                <a:solidFill>
                  <a:schemeClr val="bg1"/>
                </a:solidFill>
                <a:latin typeface="Segoe UI" panose="020B0502040204020203" pitchFamily="34" charset="0"/>
                <a:cs typeface="Segoe UI" panose="020B0502040204020203" pitchFamily="34" charset="0"/>
              </a:rPr>
              <a:t>Thực hiện kiểm thử việc phân loại của hệ thống với 100 ảnh x-quang</a:t>
            </a:r>
            <a:r>
              <a:rPr lang="en-US">
                <a:solidFill>
                  <a:schemeClr val="bg1"/>
                </a:solidFill>
                <a:latin typeface="Segoe UI" panose="020B0502040204020203" pitchFamily="34" charset="0"/>
                <a:cs typeface="Segoe UI" panose="020B0502040204020203" pitchFamily="34" charset="0"/>
              </a:rPr>
              <a:t> </a:t>
            </a:r>
            <a:r>
              <a:rPr lang="vi-VN">
                <a:solidFill>
                  <a:schemeClr val="bg1"/>
                </a:solidFill>
                <a:latin typeface="Segoe UI" panose="020B0502040204020203" pitchFamily="34" charset="0"/>
                <a:cs typeface="Segoe UI" panose="020B0502040204020203" pitchFamily="34" charset="0"/>
              </a:rPr>
              <a:t>được tách riêng biệt khỏi quá trình trainning, ta có được kết quả rất khả</a:t>
            </a:r>
            <a:r>
              <a:rPr lang="en-US">
                <a:solidFill>
                  <a:schemeClr val="bg1"/>
                </a:solidFill>
                <a:latin typeface="Segoe UI" panose="020B0502040204020203" pitchFamily="34" charset="0"/>
                <a:cs typeface="Segoe UI" panose="020B0502040204020203" pitchFamily="34" charset="0"/>
              </a:rPr>
              <a:t> </a:t>
            </a:r>
            <a:r>
              <a:rPr lang="vi-VN">
                <a:solidFill>
                  <a:schemeClr val="bg1"/>
                </a:solidFill>
                <a:latin typeface="Segoe UI" panose="020B0502040204020203" pitchFamily="34" charset="0"/>
                <a:cs typeface="Segoe UI" panose="020B0502040204020203" pitchFamily="34" charset="0"/>
              </a:rPr>
              <a:t>quan.</a:t>
            </a:r>
            <a:endParaRPr lang="en-US">
              <a:solidFill>
                <a:schemeClr val="bg1"/>
              </a:solidFill>
              <a:latin typeface="Segoe UI" panose="020B0502040204020203" pitchFamily="34" charset="0"/>
              <a:cs typeface="Segoe UI" panose="020B0502040204020203" pitchFamily="34" charset="0"/>
            </a:endParaRPr>
          </a:p>
          <a:p>
            <a:pPr>
              <a:spcBef>
                <a:spcPts val="1200"/>
              </a:spcBef>
              <a:spcAft>
                <a:spcPts val="600"/>
              </a:spcAft>
            </a:pPr>
            <a:r>
              <a:rPr lang="vi-VN">
                <a:solidFill>
                  <a:schemeClr val="bg1"/>
                </a:solidFill>
                <a:latin typeface="Segoe UI" panose="020B0502040204020203" pitchFamily="34" charset="0"/>
                <a:cs typeface="Segoe UI" panose="020B0502040204020203" pitchFamily="34" charset="0"/>
              </a:rPr>
              <a:t>Bài toán của luận văn chỉ có hai lớp để phân loại nên phương pháp thích</a:t>
            </a:r>
            <a:r>
              <a:rPr lang="en-US">
                <a:solidFill>
                  <a:schemeClr val="bg1"/>
                </a:solidFill>
                <a:latin typeface="Segoe UI" panose="020B0502040204020203" pitchFamily="34" charset="0"/>
                <a:cs typeface="Segoe UI" panose="020B0502040204020203" pitchFamily="34" charset="0"/>
              </a:rPr>
              <a:t> </a:t>
            </a:r>
            <a:r>
              <a:rPr lang="vi-VN">
                <a:solidFill>
                  <a:schemeClr val="bg1"/>
                </a:solidFill>
                <a:latin typeface="Segoe UI" panose="020B0502040204020203" pitchFamily="34" charset="0"/>
                <a:cs typeface="Segoe UI" panose="020B0502040204020203" pitchFamily="34" charset="0"/>
              </a:rPr>
              <a:t>hợp nhất để đánh giá là True/False Positive/Negative. Ta định nghĩa lớp</a:t>
            </a:r>
            <a:r>
              <a:rPr lang="en-US">
                <a:solidFill>
                  <a:schemeClr val="bg1"/>
                </a:solidFill>
                <a:latin typeface="Segoe UI" panose="020B0502040204020203" pitchFamily="34" charset="0"/>
                <a:cs typeface="Segoe UI" panose="020B0502040204020203" pitchFamily="34" charset="0"/>
              </a:rPr>
              <a:t> </a:t>
            </a:r>
            <a:r>
              <a:rPr lang="vi-VN">
                <a:solidFill>
                  <a:schemeClr val="bg1"/>
                </a:solidFill>
                <a:latin typeface="Segoe UI" panose="020B0502040204020203" pitchFamily="34" charset="0"/>
                <a:cs typeface="Segoe UI" panose="020B0502040204020203" pitchFamily="34" charset="0"/>
              </a:rPr>
              <a:t>dữ liệu quan trọng hơn cần được xác định đúng là lớp Positive (P-dương</a:t>
            </a:r>
            <a:r>
              <a:rPr lang="en-US">
                <a:solidFill>
                  <a:schemeClr val="bg1"/>
                </a:solidFill>
                <a:latin typeface="Segoe UI" panose="020B0502040204020203" pitchFamily="34" charset="0"/>
                <a:cs typeface="Segoe UI" panose="020B0502040204020203" pitchFamily="34" charset="0"/>
              </a:rPr>
              <a:t> </a:t>
            </a:r>
            <a:r>
              <a:rPr lang="vi-VN">
                <a:solidFill>
                  <a:schemeClr val="bg1"/>
                </a:solidFill>
                <a:latin typeface="Segoe UI" panose="020B0502040204020203" pitchFamily="34" charset="0"/>
                <a:cs typeface="Segoe UI" panose="020B0502040204020203" pitchFamily="34" charset="0"/>
              </a:rPr>
              <a:t>tính), lớp còn lại được gọi là Negative (N-âm tính). Ta định nghĩa True</a:t>
            </a:r>
            <a:r>
              <a:rPr lang="en-US">
                <a:solidFill>
                  <a:schemeClr val="bg1"/>
                </a:solidFill>
                <a:latin typeface="Segoe UI" panose="020B0502040204020203" pitchFamily="34" charset="0"/>
                <a:cs typeface="Segoe UI" panose="020B0502040204020203" pitchFamily="34" charset="0"/>
              </a:rPr>
              <a:t> </a:t>
            </a:r>
            <a:r>
              <a:rPr lang="vi-VN">
                <a:solidFill>
                  <a:schemeClr val="bg1"/>
                </a:solidFill>
                <a:latin typeface="Segoe UI" panose="020B0502040204020203" pitchFamily="34" charset="0"/>
                <a:cs typeface="Segoe UI" panose="020B0502040204020203" pitchFamily="34" charset="0"/>
              </a:rPr>
              <a:t>Positive (TP), False Positive (FP), True Negative (TN), False Negative</a:t>
            </a:r>
            <a:r>
              <a:rPr lang="en-US">
                <a:solidFill>
                  <a:schemeClr val="bg1"/>
                </a:solidFill>
                <a:latin typeface="Segoe UI" panose="020B0502040204020203" pitchFamily="34" charset="0"/>
                <a:cs typeface="Segoe UI" panose="020B0502040204020203" pitchFamily="34" charset="0"/>
              </a:rPr>
              <a:t> </a:t>
            </a:r>
            <a:r>
              <a:rPr lang="vi-VN">
                <a:solidFill>
                  <a:schemeClr val="bg1"/>
                </a:solidFill>
                <a:latin typeface="Segoe UI" panose="020B0502040204020203" pitchFamily="34" charset="0"/>
                <a:cs typeface="Segoe UI" panose="020B0502040204020203" pitchFamily="34" charset="0"/>
              </a:rPr>
              <a:t>(FN) dựa trên confusion matrix chưa chuẩn hoá.</a:t>
            </a:r>
            <a:endParaRPr lang="en-US">
              <a:solidFill>
                <a:schemeClr val="bg1"/>
              </a:solidFill>
              <a:latin typeface="Segoe UI" panose="020B0502040204020203" pitchFamily="34" charset="0"/>
              <a:cs typeface="Segoe UI" panose="020B0502040204020203" pitchFamily="34" charset="0"/>
            </a:endParaRPr>
          </a:p>
          <a:p>
            <a:pPr>
              <a:spcBef>
                <a:spcPts val="1200"/>
              </a:spcBef>
              <a:spcAft>
                <a:spcPts val="600"/>
              </a:spcAft>
            </a:pPr>
            <a:r>
              <a:rPr lang="vi-VN">
                <a:solidFill>
                  <a:schemeClr val="bg1"/>
                </a:solidFill>
                <a:latin typeface="Segoe UI" panose="020B0502040204020203" pitchFamily="34" charset="0"/>
                <a:cs typeface="Segoe UI" panose="020B0502040204020203" pitchFamily="34" charset="0"/>
              </a:rPr>
              <a:t>Bằng phương pháp trên, ta có kết quả tổng hợp tại hình </a:t>
            </a:r>
            <a:r>
              <a:rPr lang="en-US">
                <a:solidFill>
                  <a:schemeClr val="bg1"/>
                </a:solidFill>
                <a:latin typeface="Segoe UI" panose="020B0502040204020203" pitchFamily="34" charset="0"/>
                <a:cs typeface="Segoe UI" panose="020B0502040204020203" pitchFamily="34" charset="0"/>
              </a:rPr>
              <a:t>9</a:t>
            </a:r>
            <a:r>
              <a:rPr lang="vi-VN">
                <a:solidFill>
                  <a:schemeClr val="bg1"/>
                </a:solidFill>
                <a:latin typeface="Segoe UI" panose="020B0502040204020203" pitchFamily="34" charset="0"/>
                <a:cs typeface="Segoe UI" panose="020B0502040204020203" pitchFamily="34" charset="0"/>
              </a:rPr>
              <a:t>, tỉ lệ dự</a:t>
            </a:r>
            <a:r>
              <a:rPr lang="en-US">
                <a:solidFill>
                  <a:schemeClr val="bg1"/>
                </a:solidFill>
                <a:latin typeface="Segoe UI" panose="020B0502040204020203" pitchFamily="34" charset="0"/>
                <a:cs typeface="Segoe UI" panose="020B0502040204020203" pitchFamily="34" charset="0"/>
              </a:rPr>
              <a:t> </a:t>
            </a:r>
            <a:r>
              <a:rPr lang="vi-VN">
                <a:solidFill>
                  <a:schemeClr val="bg1"/>
                </a:solidFill>
                <a:latin typeface="Segoe UI" panose="020B0502040204020203" pitchFamily="34" charset="0"/>
                <a:cs typeface="Segoe UI" panose="020B0502040204020203" pitchFamily="34" charset="0"/>
              </a:rPr>
              <a:t>đoán chính xác là 96%, tỉ lệ báo động nhầm (False Alarm Rate) là 1% và</a:t>
            </a:r>
            <a:r>
              <a:rPr lang="en-US">
                <a:solidFill>
                  <a:schemeClr val="bg1"/>
                </a:solidFill>
                <a:latin typeface="Segoe UI" panose="020B0502040204020203" pitchFamily="34" charset="0"/>
                <a:cs typeface="Segoe UI" panose="020B0502040204020203" pitchFamily="34" charset="0"/>
              </a:rPr>
              <a:t> </a:t>
            </a:r>
            <a:r>
              <a:rPr lang="vi-VN">
                <a:solidFill>
                  <a:schemeClr val="bg1"/>
                </a:solidFill>
                <a:latin typeface="Segoe UI" panose="020B0502040204020203" pitchFamily="34" charset="0"/>
                <a:cs typeface="Segoe UI" panose="020B0502040204020203" pitchFamily="34" charset="0"/>
              </a:rPr>
              <a:t>tỉ lệ bỏ sót (Miss Detection Rate) là 3%</a:t>
            </a:r>
          </a:p>
        </p:txBody>
      </p:sp>
      <p:sp>
        <p:nvSpPr>
          <p:cNvPr id="4" name="Chỗ dành sẵn cho Số hiệu Bản chiếu 3"/>
          <p:cNvSpPr>
            <a:spLocks noGrp="1"/>
          </p:cNvSpPr>
          <p:nvPr>
            <p:ph type="sldNum" sz="quarter" idx="10"/>
          </p:nvPr>
        </p:nvSpPr>
        <p:spPr/>
        <p:txBody>
          <a:bodyPr rtlCol="0"/>
          <a:lstStyle/>
          <a:p>
            <a:pPr rtl="0"/>
            <a:fld id="{BC849E9A-41F7-4779-A581-48A7C374A227}" type="slidenum">
              <a:rPr lang="vi-VN" smtClean="0"/>
              <a:t>23</a:t>
            </a:fld>
            <a:endParaRPr lang="vi-VN"/>
          </a:p>
        </p:txBody>
      </p:sp>
    </p:spTree>
    <p:extLst>
      <p:ext uri="{BB962C8B-B14F-4D97-AF65-F5344CB8AC3E}">
        <p14:creationId xmlns:p14="http://schemas.microsoft.com/office/powerpoint/2010/main" val="33512175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a:spcBef>
                <a:spcPts val="1200"/>
              </a:spcBef>
              <a:spcAft>
                <a:spcPts val="600"/>
              </a:spcAft>
            </a:pPr>
            <a:r>
              <a:rPr lang="vi-VN">
                <a:solidFill>
                  <a:schemeClr val="bg1"/>
                </a:solidFill>
                <a:latin typeface="Segoe UI" panose="020B0502040204020203" pitchFamily="34" charset="0"/>
                <a:cs typeface="Segoe UI" panose="020B0502040204020203" pitchFamily="34" charset="0"/>
              </a:rPr>
              <a:t>Kết quả đã đạt được</a:t>
            </a:r>
            <a:r>
              <a:rPr lang="en-US">
                <a:solidFill>
                  <a:schemeClr val="bg1"/>
                </a:solidFill>
                <a:latin typeface="Segoe UI" panose="020B0502040204020203" pitchFamily="34" charset="0"/>
                <a:cs typeface="Segoe UI" panose="020B0502040204020203" pitchFamily="34" charset="0"/>
              </a:rPr>
              <a:t>: </a:t>
            </a:r>
            <a:r>
              <a:rPr lang="vi-VN">
                <a:solidFill>
                  <a:schemeClr val="bg1"/>
                </a:solidFill>
                <a:latin typeface="Segoe UI" panose="020B0502040204020203" pitchFamily="34" charset="0"/>
                <a:cs typeface="Segoe UI" panose="020B0502040204020203" pitchFamily="34" charset="0"/>
              </a:rPr>
              <a:t>Sau một thời gian tìm hiểu nghiên cứu, luận văn đã trình bày được các</a:t>
            </a:r>
            <a:r>
              <a:rPr lang="en-US">
                <a:solidFill>
                  <a:schemeClr val="bg1"/>
                </a:solidFill>
                <a:latin typeface="Segoe UI" panose="020B0502040204020203" pitchFamily="34" charset="0"/>
                <a:cs typeface="Segoe UI" panose="020B0502040204020203" pitchFamily="34" charset="0"/>
              </a:rPr>
              <a:t> </a:t>
            </a:r>
            <a:r>
              <a:rPr lang="vi-VN">
                <a:solidFill>
                  <a:schemeClr val="bg1"/>
                </a:solidFill>
                <a:latin typeface="Segoe UI" panose="020B0502040204020203" pitchFamily="34" charset="0"/>
                <a:cs typeface="Segoe UI" panose="020B0502040204020203" pitchFamily="34" charset="0"/>
              </a:rPr>
              <a:t>vấn đề sau:</a:t>
            </a:r>
          </a:p>
          <a:p>
            <a:pPr>
              <a:spcBef>
                <a:spcPts val="1200"/>
              </a:spcBef>
              <a:spcAft>
                <a:spcPts val="600"/>
              </a:spcAft>
            </a:pPr>
            <a:r>
              <a:rPr lang="en-US">
                <a:solidFill>
                  <a:schemeClr val="bg1"/>
                </a:solidFill>
                <a:latin typeface="Segoe UI" panose="020B0502040204020203" pitchFamily="34" charset="0"/>
                <a:cs typeface="Segoe UI" panose="020B0502040204020203" pitchFamily="34" charset="0"/>
              </a:rPr>
              <a:t>	- T</a:t>
            </a:r>
            <a:r>
              <a:rPr lang="vi-VN">
                <a:solidFill>
                  <a:schemeClr val="bg1"/>
                </a:solidFill>
                <a:latin typeface="Segoe UI" panose="020B0502040204020203" pitchFamily="34" charset="0"/>
                <a:cs typeface="Segoe UI" panose="020B0502040204020203" pitchFamily="34" charset="0"/>
              </a:rPr>
              <a:t>rình bày khái quát về CNN và bài toán chẩn đoán bệnh lao</a:t>
            </a:r>
            <a:endParaRPr lang="en-US">
              <a:solidFill>
                <a:schemeClr val="bg1"/>
              </a:solidFill>
              <a:latin typeface="Segoe UI" panose="020B0502040204020203" pitchFamily="34" charset="0"/>
              <a:cs typeface="Segoe UI" panose="020B0502040204020203" pitchFamily="34" charset="0"/>
            </a:endParaRPr>
          </a:p>
          <a:p>
            <a:pPr>
              <a:spcBef>
                <a:spcPts val="1200"/>
              </a:spcBef>
              <a:spcAft>
                <a:spcPts val="600"/>
              </a:spcAft>
            </a:pPr>
            <a:r>
              <a:rPr lang="en-US">
                <a:solidFill>
                  <a:schemeClr val="bg1"/>
                </a:solidFill>
                <a:latin typeface="Segoe UI" panose="020B0502040204020203" pitchFamily="34" charset="0"/>
                <a:cs typeface="Segoe UI" panose="020B0502040204020203" pitchFamily="34" charset="0"/>
              </a:rPr>
              <a:t>	- </a:t>
            </a:r>
            <a:r>
              <a:rPr lang="vi-VN">
                <a:solidFill>
                  <a:schemeClr val="bg1"/>
                </a:solidFill>
                <a:latin typeface="Segoe UI" panose="020B0502040204020203" pitchFamily="34" charset="0"/>
                <a:cs typeface="Segoe UI" panose="020B0502040204020203" pitchFamily="34" charset="0"/>
              </a:rPr>
              <a:t>Hệ thống hóa một số mô hình học sâu hỗ trợ chẩn đoán</a:t>
            </a:r>
          </a:p>
          <a:p>
            <a:pPr>
              <a:spcBef>
                <a:spcPts val="1200"/>
              </a:spcBef>
              <a:spcAft>
                <a:spcPts val="600"/>
              </a:spcAft>
            </a:pPr>
            <a:r>
              <a:rPr lang="en-US">
                <a:solidFill>
                  <a:schemeClr val="bg1"/>
                </a:solidFill>
                <a:latin typeface="Segoe UI" panose="020B0502040204020203" pitchFamily="34" charset="0"/>
                <a:cs typeface="Segoe UI" panose="020B0502040204020203" pitchFamily="34" charset="0"/>
              </a:rPr>
              <a:t>	- </a:t>
            </a:r>
            <a:r>
              <a:rPr lang="vi-VN">
                <a:solidFill>
                  <a:schemeClr val="bg1"/>
                </a:solidFill>
                <a:latin typeface="Segoe UI" panose="020B0502040204020203" pitchFamily="34" charset="0"/>
                <a:cs typeface="Segoe UI" panose="020B0502040204020203" pitchFamily="34" charset="0"/>
              </a:rPr>
              <a:t>Cài đặt thử nghiệm một trong các mô hình đã được hệ thống hóa</a:t>
            </a:r>
          </a:p>
          <a:p>
            <a:pPr>
              <a:spcBef>
                <a:spcPts val="1200"/>
              </a:spcBef>
              <a:spcAft>
                <a:spcPts val="600"/>
              </a:spcAft>
            </a:pPr>
            <a:r>
              <a:rPr lang="vi-VN">
                <a:solidFill>
                  <a:schemeClr val="bg1"/>
                </a:solidFill>
                <a:latin typeface="Segoe UI" panose="020B0502040204020203" pitchFamily="34" charset="0"/>
                <a:cs typeface="Segoe UI" panose="020B0502040204020203" pitchFamily="34" charset="0"/>
              </a:rPr>
              <a:t>Hướng hoàn thiện và phát triển tiếp theo:</a:t>
            </a:r>
            <a:endParaRPr lang="en-US">
              <a:solidFill>
                <a:schemeClr val="bg1"/>
              </a:solidFill>
              <a:latin typeface="Segoe UI" panose="020B0502040204020203" pitchFamily="34" charset="0"/>
              <a:cs typeface="Segoe UI" panose="020B0502040204020203" pitchFamily="34" charset="0"/>
            </a:endParaRPr>
          </a:p>
          <a:p>
            <a:pPr>
              <a:spcBef>
                <a:spcPts val="1200"/>
              </a:spcBef>
              <a:spcAft>
                <a:spcPts val="600"/>
              </a:spcAft>
            </a:pPr>
            <a:r>
              <a:rPr lang="en-US">
                <a:solidFill>
                  <a:schemeClr val="bg1"/>
                </a:solidFill>
                <a:latin typeface="Segoe UI" panose="020B0502040204020203" pitchFamily="34" charset="0"/>
                <a:cs typeface="Segoe UI" panose="020B0502040204020203" pitchFamily="34" charset="0"/>
              </a:rPr>
              <a:t>	- </a:t>
            </a:r>
            <a:r>
              <a:rPr lang="vi-VN">
                <a:solidFill>
                  <a:schemeClr val="bg1"/>
                </a:solidFill>
                <a:latin typeface="Segoe UI" panose="020B0502040204020203" pitchFamily="34" charset="0"/>
                <a:cs typeface="Segoe UI" panose="020B0502040204020203" pitchFamily="34" charset="0"/>
              </a:rPr>
              <a:t>Chương trình tuy đã đảm bảo được những chức năng chính yếu nhất</a:t>
            </a:r>
            <a:r>
              <a:rPr lang="en-US">
                <a:solidFill>
                  <a:schemeClr val="bg1"/>
                </a:solidFill>
                <a:latin typeface="Segoe UI" panose="020B0502040204020203" pitchFamily="34" charset="0"/>
                <a:cs typeface="Segoe UI" panose="020B0502040204020203" pitchFamily="34" charset="0"/>
              </a:rPr>
              <a:t> </a:t>
            </a:r>
            <a:r>
              <a:rPr lang="vi-VN">
                <a:solidFill>
                  <a:schemeClr val="bg1"/>
                </a:solidFill>
                <a:latin typeface="Segoe UI" panose="020B0502040204020203" pitchFamily="34" charset="0"/>
                <a:cs typeface="Segoe UI" panose="020B0502040204020203" pitchFamily="34" charset="0"/>
              </a:rPr>
              <a:t>của luận văn, nhưng để áp dụng vào thực tế thì vẫn chưa thể được. Lý</a:t>
            </a:r>
            <a:r>
              <a:rPr lang="en-US">
                <a:solidFill>
                  <a:schemeClr val="bg1"/>
                </a:solidFill>
                <a:latin typeface="Segoe UI" panose="020B0502040204020203" pitchFamily="34" charset="0"/>
                <a:cs typeface="Segoe UI" panose="020B0502040204020203" pitchFamily="34" charset="0"/>
              </a:rPr>
              <a:t> </a:t>
            </a:r>
            <a:r>
              <a:rPr lang="vi-VN">
                <a:solidFill>
                  <a:schemeClr val="bg1"/>
                </a:solidFill>
                <a:latin typeface="Segoe UI" panose="020B0502040204020203" pitchFamily="34" charset="0"/>
                <a:cs typeface="Segoe UI" panose="020B0502040204020203" pitchFamily="34" charset="0"/>
              </a:rPr>
              <a:t>do chính cho việc này là do sự khác biệt giữa nguồn ảnh đầu vào.</a:t>
            </a:r>
            <a:r>
              <a:rPr lang="en-US">
                <a:solidFill>
                  <a:schemeClr val="bg1"/>
                </a:solidFill>
                <a:latin typeface="Segoe UI" panose="020B0502040204020203" pitchFamily="34" charset="0"/>
                <a:cs typeface="Segoe UI" panose="020B0502040204020203" pitchFamily="34" charset="0"/>
              </a:rPr>
              <a:t> </a:t>
            </a:r>
            <a:r>
              <a:rPr lang="vi-VN">
                <a:solidFill>
                  <a:schemeClr val="bg1"/>
                </a:solidFill>
                <a:latin typeface="Segoe UI" panose="020B0502040204020203" pitchFamily="34" charset="0"/>
                <a:cs typeface="Segoe UI" panose="020B0502040204020203" pitchFamily="34" charset="0"/>
              </a:rPr>
              <a:t>nguồn ảnh đầu vào của bài toán luận văn là ảnh</a:t>
            </a:r>
            <a:r>
              <a:rPr lang="en-US">
                <a:solidFill>
                  <a:schemeClr val="bg1"/>
                </a:solidFill>
                <a:latin typeface="Segoe UI" panose="020B0502040204020203" pitchFamily="34" charset="0"/>
                <a:cs typeface="Segoe UI" panose="020B0502040204020203" pitchFamily="34" charset="0"/>
              </a:rPr>
              <a:t> </a:t>
            </a:r>
            <a:r>
              <a:rPr lang="vi-VN">
                <a:solidFill>
                  <a:schemeClr val="bg1"/>
                </a:solidFill>
                <a:latin typeface="Segoe UI" panose="020B0502040204020203" pitchFamily="34" charset="0"/>
                <a:cs typeface="Segoe UI" panose="020B0502040204020203" pitchFamily="34" charset="0"/>
              </a:rPr>
              <a:t>định dạng PNG, tuy nhiên, thực tế nguồn ảnh x-quang y tế được chụp</a:t>
            </a:r>
            <a:r>
              <a:rPr lang="en-US">
                <a:solidFill>
                  <a:schemeClr val="bg1"/>
                </a:solidFill>
                <a:latin typeface="Segoe UI" panose="020B0502040204020203" pitchFamily="34" charset="0"/>
                <a:cs typeface="Segoe UI" panose="020B0502040204020203" pitchFamily="34" charset="0"/>
              </a:rPr>
              <a:t> </a:t>
            </a:r>
            <a:r>
              <a:rPr lang="vi-VN">
                <a:solidFill>
                  <a:schemeClr val="bg1"/>
                </a:solidFill>
                <a:latin typeface="Segoe UI" panose="020B0502040204020203" pitchFamily="34" charset="0"/>
                <a:cs typeface="Segoe UI" panose="020B0502040204020203" pitchFamily="34" charset="0"/>
              </a:rPr>
              <a:t>qua các thiết bị thu nhận ảnh y tế (CT, MRI...) hầu hết lại ở định dạng</a:t>
            </a:r>
            <a:r>
              <a:rPr lang="en-US">
                <a:solidFill>
                  <a:schemeClr val="bg1"/>
                </a:solidFill>
                <a:latin typeface="Segoe UI" panose="020B0502040204020203" pitchFamily="34" charset="0"/>
                <a:cs typeface="Segoe UI" panose="020B0502040204020203" pitchFamily="34" charset="0"/>
              </a:rPr>
              <a:t> </a:t>
            </a:r>
            <a:r>
              <a:rPr lang="vi-VN">
                <a:solidFill>
                  <a:schemeClr val="bg1"/>
                </a:solidFill>
                <a:latin typeface="Segoe UI" panose="020B0502040204020203" pitchFamily="34" charset="0"/>
                <a:cs typeface="Segoe UI" panose="020B0502040204020203" pitchFamily="34" charset="0"/>
              </a:rPr>
              <a:t>DICOM. Việc không đồng nhất về định dạng ảnh khiến cho chương trình</a:t>
            </a:r>
            <a:r>
              <a:rPr lang="en-US">
                <a:solidFill>
                  <a:schemeClr val="bg1"/>
                </a:solidFill>
                <a:latin typeface="Segoe UI" panose="020B0502040204020203" pitchFamily="34" charset="0"/>
                <a:cs typeface="Segoe UI" panose="020B0502040204020203" pitchFamily="34" charset="0"/>
              </a:rPr>
              <a:t> </a:t>
            </a:r>
            <a:r>
              <a:rPr lang="vi-VN">
                <a:solidFill>
                  <a:schemeClr val="bg1"/>
                </a:solidFill>
                <a:latin typeface="Segoe UI" panose="020B0502040204020203" pitchFamily="34" charset="0"/>
                <a:cs typeface="Segoe UI" panose="020B0502040204020203" pitchFamily="34" charset="0"/>
              </a:rPr>
              <a:t>hiện nay chưa thể đưa vào sử dụng trong thực tế.</a:t>
            </a:r>
            <a:endParaRPr lang="en-US">
              <a:solidFill>
                <a:schemeClr val="bg1"/>
              </a:solidFill>
              <a:latin typeface="Segoe UI" panose="020B0502040204020203" pitchFamily="34" charset="0"/>
              <a:cs typeface="Segoe UI" panose="020B0502040204020203" pitchFamily="34" charset="0"/>
            </a:endParaRPr>
          </a:p>
          <a:p>
            <a:pPr>
              <a:spcBef>
                <a:spcPts val="1200"/>
              </a:spcBef>
              <a:spcAft>
                <a:spcPts val="600"/>
              </a:spcAft>
            </a:pPr>
            <a:r>
              <a:rPr lang="en-US">
                <a:solidFill>
                  <a:schemeClr val="bg1"/>
                </a:solidFill>
                <a:latin typeface="Segoe UI" panose="020B0502040204020203" pitchFamily="34" charset="0"/>
                <a:cs typeface="Segoe UI" panose="020B0502040204020203" pitchFamily="34" charset="0"/>
              </a:rPr>
              <a:t>	- C</a:t>
            </a:r>
            <a:r>
              <a:rPr lang="vi-VN">
                <a:solidFill>
                  <a:schemeClr val="bg1"/>
                </a:solidFill>
                <a:latin typeface="Segoe UI" panose="020B0502040204020203" pitchFamily="34" charset="0"/>
                <a:cs typeface="Segoe UI" panose="020B0502040204020203" pitchFamily="34" charset="0"/>
              </a:rPr>
              <a:t>hất lượng ảnh đầu vào không</a:t>
            </a:r>
            <a:r>
              <a:rPr lang="en-US">
                <a:solidFill>
                  <a:schemeClr val="bg1"/>
                </a:solidFill>
                <a:latin typeface="Segoe UI" panose="020B0502040204020203" pitchFamily="34" charset="0"/>
                <a:cs typeface="Segoe UI" panose="020B0502040204020203" pitchFamily="34" charset="0"/>
              </a:rPr>
              <a:t> </a:t>
            </a:r>
            <a:r>
              <a:rPr lang="vi-VN">
                <a:solidFill>
                  <a:schemeClr val="bg1"/>
                </a:solidFill>
                <a:latin typeface="Segoe UI" panose="020B0502040204020203" pitchFamily="34" charset="0"/>
                <a:cs typeface="Segoe UI" panose="020B0502040204020203" pitchFamily="34" charset="0"/>
              </a:rPr>
              <a:t>đồng đều. Hầu hết ảnh trong bộ dữ liệu đều có chất lượng tốt, sắc nét,</a:t>
            </a:r>
            <a:r>
              <a:rPr lang="en-US">
                <a:solidFill>
                  <a:schemeClr val="bg1"/>
                </a:solidFill>
                <a:latin typeface="Segoe UI" panose="020B0502040204020203" pitchFamily="34" charset="0"/>
                <a:cs typeface="Segoe UI" panose="020B0502040204020203" pitchFamily="34" charset="0"/>
              </a:rPr>
              <a:t> </a:t>
            </a:r>
            <a:r>
              <a:rPr lang="vi-VN">
                <a:solidFill>
                  <a:schemeClr val="bg1"/>
                </a:solidFill>
                <a:latin typeface="Segoe UI" panose="020B0502040204020203" pitchFamily="34" charset="0"/>
                <a:cs typeface="Segoe UI" panose="020B0502040204020203" pitchFamily="34" charset="0"/>
              </a:rPr>
              <a:t>rõ ràng. Nhưng cũng có một vài ảnh mờ, không thực sự rõ nét.</a:t>
            </a:r>
            <a:endParaRPr lang="en-US">
              <a:solidFill>
                <a:schemeClr val="bg1"/>
              </a:solidFill>
              <a:latin typeface="Segoe UI" panose="020B0502040204020203" pitchFamily="34" charset="0"/>
              <a:cs typeface="Segoe UI" panose="020B0502040204020203" pitchFamily="34" charset="0"/>
            </a:endParaRPr>
          </a:p>
          <a:p>
            <a:pPr>
              <a:spcBef>
                <a:spcPts val="1200"/>
              </a:spcBef>
              <a:spcAft>
                <a:spcPts val="600"/>
              </a:spcAft>
            </a:pPr>
            <a:r>
              <a:rPr lang="en-US">
                <a:solidFill>
                  <a:schemeClr val="bg1"/>
                </a:solidFill>
                <a:latin typeface="Segoe UI" panose="020B0502040204020203" pitchFamily="34" charset="0"/>
                <a:cs typeface="Segoe UI" panose="020B0502040204020203" pitchFamily="34" charset="0"/>
              </a:rPr>
              <a:t>	- </a:t>
            </a:r>
            <a:r>
              <a:rPr lang="vi-VN">
                <a:solidFill>
                  <a:schemeClr val="bg1"/>
                </a:solidFill>
                <a:latin typeface="Segoe UI" panose="020B0502040204020203" pitchFamily="34" charset="0"/>
                <a:cs typeface="Segoe UI" panose="020B0502040204020203" pitchFamily="34" charset="0"/>
              </a:rPr>
              <a:t>Từ những vấn đề nêu trên, </a:t>
            </a:r>
            <a:r>
              <a:rPr lang="en-US">
                <a:solidFill>
                  <a:schemeClr val="bg1"/>
                </a:solidFill>
                <a:latin typeface="Segoe UI" panose="020B0502040204020203" pitchFamily="34" charset="0"/>
                <a:cs typeface="Segoe UI" panose="020B0502040204020203" pitchFamily="34" charset="0"/>
              </a:rPr>
              <a:t>học viên </a:t>
            </a:r>
            <a:r>
              <a:rPr lang="vi-VN">
                <a:solidFill>
                  <a:schemeClr val="bg1"/>
                </a:solidFill>
                <a:latin typeface="Segoe UI" panose="020B0502040204020203" pitchFamily="34" charset="0"/>
                <a:cs typeface="Segoe UI" panose="020B0502040204020203" pitchFamily="34" charset="0"/>
              </a:rPr>
              <a:t>đề xuất hướng phát triển tiếp theo</a:t>
            </a:r>
            <a:r>
              <a:rPr lang="en-US">
                <a:solidFill>
                  <a:schemeClr val="bg1"/>
                </a:solidFill>
                <a:latin typeface="Segoe UI" panose="020B0502040204020203" pitchFamily="34" charset="0"/>
                <a:cs typeface="Segoe UI" panose="020B0502040204020203" pitchFamily="34" charset="0"/>
              </a:rPr>
              <a:t> </a:t>
            </a:r>
            <a:r>
              <a:rPr lang="vi-VN">
                <a:solidFill>
                  <a:schemeClr val="bg1"/>
                </a:solidFill>
                <a:latin typeface="Segoe UI" panose="020B0502040204020203" pitchFamily="34" charset="0"/>
                <a:cs typeface="Segoe UI" panose="020B0502040204020203" pitchFamily="34" charset="0"/>
              </a:rPr>
              <a:t>là hoàn thiện thêm các chức năng liên quan đến nâng cao chất lượng ảnh</a:t>
            </a:r>
            <a:r>
              <a:rPr lang="en-US">
                <a:solidFill>
                  <a:schemeClr val="bg1"/>
                </a:solidFill>
                <a:latin typeface="Segoe UI" panose="020B0502040204020203" pitchFamily="34" charset="0"/>
                <a:cs typeface="Segoe UI" panose="020B0502040204020203" pitchFamily="34" charset="0"/>
              </a:rPr>
              <a:t> </a:t>
            </a:r>
            <a:r>
              <a:rPr lang="vi-VN">
                <a:solidFill>
                  <a:schemeClr val="bg1"/>
                </a:solidFill>
                <a:latin typeface="Segoe UI" panose="020B0502040204020203" pitchFamily="34" charset="0"/>
                <a:cs typeface="Segoe UI" panose="020B0502040204020203" pitchFamily="34" charset="0"/>
              </a:rPr>
              <a:t>đầu vào, chức năng kết nối với thiết bị thu</a:t>
            </a:r>
            <a:r>
              <a:rPr lang="en-US">
                <a:solidFill>
                  <a:schemeClr val="bg1"/>
                </a:solidFill>
                <a:latin typeface="Segoe UI" panose="020B0502040204020203" pitchFamily="34" charset="0"/>
                <a:cs typeface="Segoe UI" panose="020B0502040204020203" pitchFamily="34" charset="0"/>
              </a:rPr>
              <a:t> </a:t>
            </a:r>
            <a:r>
              <a:rPr lang="vi-VN">
                <a:solidFill>
                  <a:schemeClr val="bg1"/>
                </a:solidFill>
                <a:latin typeface="Segoe UI" panose="020B0502040204020203" pitchFamily="34" charset="0"/>
                <a:cs typeface="Segoe UI" panose="020B0502040204020203" pitchFamily="34" charset="0"/>
              </a:rPr>
              <a:t>nhận ảnh y tế (CT, MRI...) để</a:t>
            </a:r>
            <a:r>
              <a:rPr lang="en-US">
                <a:solidFill>
                  <a:schemeClr val="bg1"/>
                </a:solidFill>
                <a:latin typeface="Segoe UI" panose="020B0502040204020203" pitchFamily="34" charset="0"/>
                <a:cs typeface="Segoe UI" panose="020B0502040204020203" pitchFamily="34" charset="0"/>
              </a:rPr>
              <a:t> </a:t>
            </a:r>
            <a:r>
              <a:rPr lang="vi-VN">
                <a:solidFill>
                  <a:schemeClr val="bg1"/>
                </a:solidFill>
                <a:latin typeface="Segoe UI" panose="020B0502040204020203" pitchFamily="34" charset="0"/>
                <a:cs typeface="Segoe UI" panose="020B0502040204020203" pitchFamily="34" charset="0"/>
              </a:rPr>
              <a:t>hoàn thiện chương trình có thể ứng dụng vào thực tiễn.</a:t>
            </a:r>
          </a:p>
          <a:p>
            <a:pPr marL="914400" lvl="2" indent="0" rtl="0">
              <a:buFontTx/>
              <a:buNone/>
            </a:pPr>
            <a:endParaRPr lang="vi-VN" noProof="0">
              <a:latin typeface="Segoe UI" panose="020B0502040204020203" pitchFamily="34" charset="0"/>
              <a:cs typeface="Segoe UI" panose="020B0502040204020203" pitchFamily="34" charset="0"/>
            </a:endParaRPr>
          </a:p>
        </p:txBody>
      </p:sp>
      <p:sp>
        <p:nvSpPr>
          <p:cNvPr id="4" name="Chỗ dành sẵn cho Số hiệu Bản chiếu 3"/>
          <p:cNvSpPr>
            <a:spLocks noGrp="1"/>
          </p:cNvSpPr>
          <p:nvPr>
            <p:ph type="sldNum" sz="quarter" idx="10"/>
          </p:nvPr>
        </p:nvSpPr>
        <p:spPr/>
        <p:txBody>
          <a:bodyPr rtlCol="0"/>
          <a:lstStyle/>
          <a:p>
            <a:pPr rtl="0"/>
            <a:fld id="{BC849E9A-41F7-4779-A581-48A7C374A227}" type="slidenum">
              <a:rPr lang="vi-VN" smtClean="0"/>
              <a:t>24</a:t>
            </a:fld>
            <a:endParaRPr lang="vi-VN"/>
          </a:p>
        </p:txBody>
      </p:sp>
    </p:spTree>
    <p:extLst>
      <p:ext uri="{BB962C8B-B14F-4D97-AF65-F5344CB8AC3E}">
        <p14:creationId xmlns:p14="http://schemas.microsoft.com/office/powerpoint/2010/main" val="38031043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a:spcBef>
                <a:spcPts val="1200"/>
              </a:spcBef>
              <a:spcAft>
                <a:spcPts val="600"/>
              </a:spcAft>
            </a:pPr>
            <a:r>
              <a:rPr lang="en-US">
                <a:solidFill>
                  <a:schemeClr val="bg1"/>
                </a:solidFill>
                <a:latin typeface="Segoe UI" panose="020B0502040204020203" pitchFamily="34" charset="0"/>
                <a:cs typeface="Segoe UI" panose="020B0502040204020203" pitchFamily="34" charset="0"/>
              </a:rPr>
              <a:t>Xin chân thành cảm ơn các Thầy/Cô trong hội đồng, các bạn học viên, đồng nghiệp đã lắng nghe. Em rất mong nhận được những góp ý của Thầy/Cô, các bạn học viên và mọi người có mặt tại đây để em có thể hoàn thiện hơn luận văn của mình!</a:t>
            </a:r>
            <a:endParaRPr lang="vi-VN">
              <a:solidFill>
                <a:schemeClr val="bg1"/>
              </a:solidFill>
              <a:latin typeface="Segoe UI" panose="020B0502040204020203" pitchFamily="34" charset="0"/>
              <a:cs typeface="Segoe UI" panose="020B0502040204020203" pitchFamily="34" charset="0"/>
            </a:endParaRPr>
          </a:p>
        </p:txBody>
      </p:sp>
      <p:sp>
        <p:nvSpPr>
          <p:cNvPr id="4" name="Chỗ dành sẵn cho Số hiệu Bản chiếu 3"/>
          <p:cNvSpPr>
            <a:spLocks noGrp="1"/>
          </p:cNvSpPr>
          <p:nvPr>
            <p:ph type="sldNum" sz="quarter" idx="10"/>
          </p:nvPr>
        </p:nvSpPr>
        <p:spPr/>
        <p:txBody>
          <a:bodyPr rtlCol="0"/>
          <a:lstStyle/>
          <a:p>
            <a:pPr rtl="0"/>
            <a:fld id="{BC849E9A-41F7-4779-A581-48A7C374A227}" type="slidenum">
              <a:rPr lang="vi-VN" smtClean="0"/>
              <a:t>25</a:t>
            </a:fld>
            <a:endParaRPr lang="vi-VN"/>
          </a:p>
        </p:txBody>
      </p:sp>
    </p:spTree>
    <p:extLst>
      <p:ext uri="{BB962C8B-B14F-4D97-AF65-F5344CB8AC3E}">
        <p14:creationId xmlns:p14="http://schemas.microsoft.com/office/powerpoint/2010/main" val="615462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marL="171450" indent="-171450" rtl="0">
              <a:buFontTx/>
              <a:buChar char="-"/>
            </a:pPr>
            <a:r>
              <a:rPr lang="en-US" noProof="0">
                <a:latin typeface="Segoe UI" panose="020B0502040204020203" pitchFamily="34" charset="0"/>
                <a:cs typeface="Segoe UI" panose="020B0502040204020203" pitchFamily="34" charset="0"/>
              </a:rPr>
              <a:t>Theo báo cáo của Tổ chức Y tế thế giới năm 2020 về kiểm soát bệnh lao toàn cầu, Việt Nam hiện nay vẫn là nước có gánh nặng bệnh lao cao, đ</a:t>
            </a:r>
            <a:r>
              <a:rPr lang="vi-VN" noProof="0">
                <a:latin typeface="Segoe UI" panose="020B0502040204020203" pitchFamily="34" charset="0"/>
                <a:cs typeface="Segoe UI" panose="020B0502040204020203" pitchFamily="34" charset="0"/>
              </a:rPr>
              <a:t>ứng thứ 11 trong 30 nước có số người bệnh lao cao nhất trên toàn cầu</a:t>
            </a:r>
            <a:r>
              <a:rPr lang="en-US" noProof="0">
                <a:latin typeface="Segoe UI" panose="020B0502040204020203" pitchFamily="34" charset="0"/>
                <a:cs typeface="Segoe UI" panose="020B0502040204020203" pitchFamily="34" charset="0"/>
              </a:rPr>
              <a:t>, đồng thời đứng thứ 11 trong 30 nước có bệnh lao đa kháng thuốc cao nhất thế giới. </a:t>
            </a:r>
            <a:r>
              <a:rPr lang="vi-VN" noProof="0">
                <a:latin typeface="Segoe UI" panose="020B0502040204020203" pitchFamily="34" charset="0"/>
                <a:cs typeface="Segoe UI" panose="020B0502040204020203" pitchFamily="34" charset="0"/>
              </a:rPr>
              <a:t>Hàng năm, ước tính có 17.000 trường hợp tử vong do lao tại Việt Nam</a:t>
            </a:r>
            <a:r>
              <a:rPr lang="en-US" noProof="0">
                <a:latin typeface="Segoe UI" panose="020B0502040204020203" pitchFamily="34" charset="0"/>
                <a:cs typeface="Segoe UI" panose="020B0502040204020203" pitchFamily="34" charset="0"/>
              </a:rPr>
              <a:t>, cao hơn gấp 2 lần so với con số tử vong do tai nạn giao thông</a:t>
            </a:r>
          </a:p>
          <a:p>
            <a:pPr marL="171450" lvl="0" indent="-171450" rtl="0">
              <a:buFontTx/>
              <a:buChar char="-"/>
            </a:pPr>
            <a:r>
              <a:rPr lang="vi-VN" noProof="0">
                <a:latin typeface="Segoe UI" panose="020B0502040204020203" pitchFamily="34" charset="0"/>
                <a:cs typeface="Segoe UI" panose="020B0502040204020203" pitchFamily="34" charset="0"/>
              </a:rPr>
              <a:t>Sự cần thiết của nghiên cứu</a:t>
            </a:r>
          </a:p>
          <a:p>
            <a:pPr marL="628650" lvl="1" indent="-171450" rtl="0">
              <a:buFontTx/>
              <a:buChar char="-"/>
            </a:pPr>
            <a:r>
              <a:rPr lang="vi-VN" noProof="0">
                <a:latin typeface="Segoe UI" panose="020B0502040204020203" pitchFamily="34" charset="0"/>
                <a:cs typeface="Segoe UI" panose="020B0502040204020203" pitchFamily="34" charset="0"/>
              </a:rPr>
              <a:t>Chẩn đoán bệnh lao không thật sự khó nhưng phải chẩn đoán sớm và chẩn đoán đung để khởi động điều trị sớm, việc này rất cần việc ứng dụng công nghệ thông tin vào quá trình chuẩn đoán</a:t>
            </a:r>
            <a:r>
              <a:rPr lang="en-US" noProof="0">
                <a:latin typeface="Segoe UI" panose="020B0502040204020203" pitchFamily="34" charset="0"/>
                <a:cs typeface="Segoe UI" panose="020B0502040204020203" pitchFamily="34" charset="0"/>
              </a:rPr>
              <a:t>, đặc biệt là học máy, học sâu</a:t>
            </a:r>
            <a:endParaRPr lang="vi-VN" noProof="0">
              <a:latin typeface="Segoe UI" panose="020B0502040204020203" pitchFamily="34" charset="0"/>
              <a:cs typeface="Segoe UI" panose="020B0502040204020203" pitchFamily="34" charset="0"/>
            </a:endParaRPr>
          </a:p>
          <a:p>
            <a:pPr marL="628650" lvl="1" indent="-171450" rtl="0">
              <a:buFontTx/>
              <a:buChar char="-"/>
            </a:pPr>
            <a:r>
              <a:rPr lang="vi-VN" noProof="0">
                <a:latin typeface="Segoe UI" panose="020B0502040204020203" pitchFamily="34" charset="0"/>
                <a:cs typeface="Segoe UI" panose="020B0502040204020203" pitchFamily="34" charset="0"/>
              </a:rPr>
              <a:t>Xuất phát từ sự cần thiết của việc áp dụng những tiến bộ học máy, học sâu như đã trình bày, </a:t>
            </a:r>
            <a:r>
              <a:rPr lang="en-US" noProof="0">
                <a:latin typeface="Segoe UI" panose="020B0502040204020203" pitchFamily="34" charset="0"/>
                <a:cs typeface="Segoe UI" panose="020B0502040204020203" pitchFamily="34" charset="0"/>
              </a:rPr>
              <a:t>em </a:t>
            </a:r>
            <a:r>
              <a:rPr lang="vi-VN" noProof="0">
                <a:latin typeface="Segoe UI" panose="020B0502040204020203" pitchFamily="34" charset="0"/>
                <a:cs typeface="Segoe UI" panose="020B0502040204020203" pitchFamily="34" charset="0"/>
              </a:rPr>
              <a:t>đã thực hiện đề tài "Nghiên cứu hỗ trợ chuẩn đoán bệnh lao dựa vào học máy". Đề tài đảm bảo được sự phù hợp và tính khoa học cần thiết, đặc biệt có tính ứng dụng thực tiễn cao.</a:t>
            </a:r>
          </a:p>
          <a:p>
            <a:pPr marL="171450" indent="-171450" rtl="0">
              <a:buFontTx/>
              <a:buChar char="-"/>
            </a:pPr>
            <a:endParaRPr lang="en-US" noProof="0">
              <a:latin typeface="Segoe UI" panose="020B0502040204020203" pitchFamily="34" charset="0"/>
              <a:cs typeface="Segoe UI" panose="020B0502040204020203" pitchFamily="34" charset="0"/>
            </a:endParaRPr>
          </a:p>
          <a:p>
            <a:pPr marL="171450" indent="-171450" rtl="0">
              <a:buFontTx/>
              <a:buChar char="-"/>
            </a:pPr>
            <a:r>
              <a:rPr lang="en-US" noProof="0">
                <a:latin typeface="Segoe UI" panose="020B0502040204020203" pitchFamily="34" charset="0"/>
                <a:cs typeface="Segoe UI" panose="020B0502040204020203" pitchFamily="34" charset="0"/>
              </a:rPr>
              <a:t>Bài toán chuẩn đoán bệnh lao</a:t>
            </a:r>
          </a:p>
          <a:p>
            <a:pPr marL="628650" lvl="1" indent="-171450" rtl="0">
              <a:buFontTx/>
              <a:buChar char="-"/>
            </a:pPr>
            <a:r>
              <a:rPr lang="en-US" noProof="0">
                <a:latin typeface="Segoe UI" panose="020B0502040204020203" pitchFamily="34" charset="0"/>
                <a:cs typeface="Segoe UI" panose="020B0502040204020203" pitchFamily="34" charset="0"/>
              </a:rPr>
              <a:t>Các dữ liệu chuẩn đoán bệnh lao: </a:t>
            </a:r>
            <a:r>
              <a:rPr lang="vi-VN" noProof="0">
                <a:latin typeface="Segoe UI" panose="020B0502040204020203" pitchFamily="34" charset="0"/>
                <a:cs typeface="Segoe UI" panose="020B0502040204020203" pitchFamily="34" charset="0"/>
              </a:rPr>
              <a:t>Để chuẩn đoán được bệnh lao cần dựa vào rất nhiều dữ liệu</a:t>
            </a:r>
            <a:r>
              <a:rPr lang="en-US" noProof="0">
                <a:latin typeface="Segoe UI" panose="020B0502040204020203" pitchFamily="34" charset="0"/>
                <a:cs typeface="Segoe UI" panose="020B0502040204020203" pitchFamily="34" charset="0"/>
              </a:rPr>
              <a:t> từ lâm sàng đến cận lâm sàng. </a:t>
            </a:r>
            <a:r>
              <a:rPr lang="vi-VN" noProof="0">
                <a:latin typeface="Segoe UI" panose="020B0502040204020203" pitchFamily="34" charset="0"/>
                <a:cs typeface="Segoe UI" panose="020B0502040204020203" pitchFamily="34" charset="0"/>
              </a:rPr>
              <a:t>Tuy vậy, do mục tiêu, đối tượng nghiên cứu, phạm vi nghiên cứu, nên</a:t>
            </a:r>
            <a:r>
              <a:rPr lang="en-US" noProof="0">
                <a:latin typeface="Segoe UI" panose="020B0502040204020203" pitchFamily="34" charset="0"/>
                <a:cs typeface="Segoe UI" panose="020B0502040204020203" pitchFamily="34" charset="0"/>
              </a:rPr>
              <a:t> </a:t>
            </a:r>
            <a:r>
              <a:rPr lang="vi-VN" noProof="0">
                <a:latin typeface="Segoe UI" panose="020B0502040204020203" pitchFamily="34" charset="0"/>
                <a:cs typeface="Segoe UI" panose="020B0502040204020203" pitchFamily="34" charset="0"/>
              </a:rPr>
              <a:t>luận văn chỉ tập trung nghiên cứu hỗ trợ chuẩn đoán bệnh lao qua các</a:t>
            </a:r>
            <a:r>
              <a:rPr lang="en-US" noProof="0">
                <a:latin typeface="Segoe UI" panose="020B0502040204020203" pitchFamily="34" charset="0"/>
                <a:cs typeface="Segoe UI" panose="020B0502040204020203" pitchFamily="34" charset="0"/>
              </a:rPr>
              <a:t> </a:t>
            </a:r>
            <a:r>
              <a:rPr lang="vi-VN" noProof="0">
                <a:latin typeface="Segoe UI" panose="020B0502040204020203" pitchFamily="34" charset="0"/>
                <a:cs typeface="Segoe UI" panose="020B0502040204020203" pitchFamily="34" charset="0"/>
              </a:rPr>
              <a:t>hình ảnh x-quang phổi thường quy dựa vào học máy, học sâu.</a:t>
            </a:r>
            <a:endParaRPr lang="en-US" noProof="0">
              <a:latin typeface="Segoe UI" panose="020B0502040204020203" pitchFamily="34" charset="0"/>
              <a:cs typeface="Segoe UI" panose="020B0502040204020203" pitchFamily="34" charset="0"/>
            </a:endParaRPr>
          </a:p>
          <a:p>
            <a:pPr marL="628650" lvl="1" indent="-171450" rtl="0">
              <a:buFontTx/>
              <a:buChar char="-"/>
            </a:pPr>
            <a:r>
              <a:rPr lang="vi-VN" noProof="0">
                <a:latin typeface="Segoe UI" panose="020B0502040204020203" pitchFamily="34" charset="0"/>
                <a:cs typeface="Segoe UI" panose="020B0502040204020203" pitchFamily="34" charset="0"/>
              </a:rPr>
              <a:t>bài toán này chính là bài toán phân loại ảnh trong Thị</a:t>
            </a:r>
            <a:r>
              <a:rPr lang="en-US" noProof="0">
                <a:latin typeface="Segoe UI" panose="020B0502040204020203" pitchFamily="34" charset="0"/>
                <a:cs typeface="Segoe UI" panose="020B0502040204020203" pitchFamily="34" charset="0"/>
              </a:rPr>
              <a:t> </a:t>
            </a:r>
            <a:r>
              <a:rPr lang="vi-VN" noProof="0">
                <a:latin typeface="Segoe UI" panose="020B0502040204020203" pitchFamily="34" charset="0"/>
                <a:cs typeface="Segoe UI" panose="020B0502040204020203" pitchFamily="34" charset="0"/>
              </a:rPr>
              <a:t>giác Máy - Computer Vision</a:t>
            </a:r>
            <a:r>
              <a:rPr lang="en-US" noProof="0">
                <a:latin typeface="Segoe UI" panose="020B0502040204020203" pitchFamily="34" charset="0"/>
                <a:cs typeface="Segoe UI" panose="020B0502040204020203" pitchFamily="34" charset="0"/>
              </a:rPr>
              <a:t>. </a:t>
            </a:r>
            <a:r>
              <a:rPr lang="vi-VN" noProof="0">
                <a:latin typeface="Segoe UI" panose="020B0502040204020203" pitchFamily="34" charset="0"/>
                <a:cs typeface="Segoe UI" panose="020B0502040204020203" pitchFamily="34" charset="0"/>
              </a:rPr>
              <a:t>ta có tập dữ liệu ảnh chụp</a:t>
            </a:r>
            <a:r>
              <a:rPr lang="en-US" noProof="0">
                <a:latin typeface="Segoe UI" panose="020B0502040204020203" pitchFamily="34" charset="0"/>
                <a:cs typeface="Segoe UI" panose="020B0502040204020203" pitchFamily="34" charset="0"/>
              </a:rPr>
              <a:t> </a:t>
            </a:r>
            <a:r>
              <a:rPr lang="vi-VN" noProof="0">
                <a:latin typeface="Segoe UI" panose="020B0502040204020203" pitchFamily="34" charset="0"/>
                <a:cs typeface="Segoe UI" panose="020B0502040204020203" pitchFamily="34" charset="0"/>
              </a:rPr>
              <a:t>x-quang phổi đã được gán nhãn làm hình ảnh đầu vào (input)</a:t>
            </a:r>
            <a:r>
              <a:rPr lang="en-US" noProof="0">
                <a:latin typeface="Segoe UI" panose="020B0502040204020203" pitchFamily="34" charset="0"/>
                <a:cs typeface="Segoe UI" panose="020B0502040204020203" pitchFamily="34" charset="0"/>
              </a:rPr>
              <a:t>. Tập dữ liệu trên được </a:t>
            </a:r>
            <a:r>
              <a:rPr lang="vi-VN"/>
              <a:t>một nhóm các nhà nghiên cứu từ Đại học Qatar, Doha, và Đại học Dhaka, Bangladesh cùng với các cộng tác viên của họ từ Malaysia phối hợp với các bác sĩ từ Hamad Medical Corporation và Bangladesh đã tạo ra một cơ sở dữ liệu về hình ảnh X-quang phổi cho người có lao cùng với hình ảnh người không có lao</a:t>
            </a:r>
            <a:r>
              <a:rPr lang="en-US"/>
              <a:t>.</a:t>
            </a:r>
            <a:endParaRPr lang="vi-VN" noProof="0">
              <a:latin typeface="Segoe UI" panose="020B0502040204020203" pitchFamily="34" charset="0"/>
              <a:cs typeface="Segoe UI" panose="020B0502040204020203" pitchFamily="34" charset="0"/>
            </a:endParaRPr>
          </a:p>
          <a:p>
            <a:pPr marL="628650" lvl="1" indent="-171450" rtl="0">
              <a:buFontTx/>
              <a:buChar char="-"/>
            </a:pPr>
            <a:r>
              <a:rPr lang="en-US" noProof="0">
                <a:latin typeface="Segoe UI" panose="020B0502040204020203" pitchFamily="34" charset="0"/>
                <a:cs typeface="Segoe UI" panose="020B0502040204020203" pitchFamily="34" charset="0"/>
              </a:rPr>
              <a:t> Từ tập dữ liệu trên, ta sẽ tiến hành huấn luyện các mô hình học sâu của luận văn sau đó dung mô hình này để </a:t>
            </a:r>
            <a:r>
              <a:rPr lang="vi-VN" noProof="0">
                <a:latin typeface="Segoe UI" panose="020B0502040204020203" pitchFamily="34" charset="0"/>
                <a:cs typeface="Segoe UI" panose="020B0502040204020203" pitchFamily="34" charset="0"/>
              </a:rPr>
              <a:t>thực hiện nhiêm vụ phân loại, dự đoán về</a:t>
            </a:r>
            <a:r>
              <a:rPr lang="en-US" noProof="0">
                <a:latin typeface="Segoe UI" panose="020B0502040204020203" pitchFamily="34" charset="0"/>
                <a:cs typeface="Segoe UI" panose="020B0502040204020203" pitchFamily="34" charset="0"/>
              </a:rPr>
              <a:t> </a:t>
            </a:r>
            <a:r>
              <a:rPr lang="vi-VN" noProof="0">
                <a:latin typeface="Segoe UI" panose="020B0502040204020203" pitchFamily="34" charset="0"/>
                <a:cs typeface="Segoe UI" panose="020B0502040204020203" pitchFamily="34" charset="0"/>
              </a:rPr>
              <a:t>khả năng ảnh x-quang phổi được đưa vào là của người có lao hay không</a:t>
            </a:r>
            <a:r>
              <a:rPr lang="en-US" noProof="0">
                <a:latin typeface="Segoe UI" panose="020B0502040204020203" pitchFamily="34" charset="0"/>
                <a:cs typeface="Segoe UI" panose="020B0502040204020203" pitchFamily="34" charset="0"/>
              </a:rPr>
              <a:t>, đây là nhãn (label) đầu ra (output) mong muốn cho bài toán.</a:t>
            </a:r>
          </a:p>
          <a:p>
            <a:pPr marL="457200" lvl="1" indent="0" rtl="0">
              <a:buFontTx/>
              <a:buNone/>
            </a:pPr>
            <a:endParaRPr lang="en-US" noProof="0">
              <a:latin typeface="Segoe UI" panose="020B0502040204020203" pitchFamily="34" charset="0"/>
              <a:cs typeface="Segoe UI" panose="020B0502040204020203" pitchFamily="34" charset="0"/>
            </a:endParaRPr>
          </a:p>
        </p:txBody>
      </p:sp>
      <p:sp>
        <p:nvSpPr>
          <p:cNvPr id="4" name="Chỗ dành sẵn cho Số hiệu Bản chiếu 3"/>
          <p:cNvSpPr>
            <a:spLocks noGrp="1"/>
          </p:cNvSpPr>
          <p:nvPr>
            <p:ph type="sldNum" sz="quarter" idx="10"/>
          </p:nvPr>
        </p:nvSpPr>
        <p:spPr/>
        <p:txBody>
          <a:bodyPr rtlCol="0"/>
          <a:lstStyle/>
          <a:p>
            <a:pPr rtl="0"/>
            <a:fld id="{BC849E9A-41F7-4779-A581-48A7C374A227}" type="slidenum">
              <a:rPr lang="vi-VN" smtClean="0"/>
              <a:t>3</a:t>
            </a:fld>
            <a:endParaRPr lang="vi-VN"/>
          </a:p>
        </p:txBody>
      </p:sp>
    </p:spTree>
    <p:extLst>
      <p:ext uri="{BB962C8B-B14F-4D97-AF65-F5344CB8AC3E}">
        <p14:creationId xmlns:p14="http://schemas.microsoft.com/office/powerpoint/2010/main" val="2295961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marL="1085850" lvl="2" indent="-171450" rtl="0">
              <a:buFontTx/>
              <a:buChar char="-"/>
            </a:pPr>
            <a:r>
              <a:rPr lang="vi-VN"/>
              <a:t>Convolutional Neural Networks (CNN) là một trong những mô hình deep learning phổ biến nhất và có ảnh hưởng nhiều nhất trong cộng đồng Computer Vision. CNN được dùng trong trong nhiều bài toán như nhân dạng ảnh, phân tích video, ảnh MRI, hoặc cho bài các bài của lĩnh vự xử lý ngôn ngữ tự nhiên, và hầu hết đều giải quyết tốt các bài toán này.</a:t>
            </a:r>
            <a:r>
              <a:rPr lang="en-US"/>
              <a:t>  N</a:t>
            </a:r>
            <a:r>
              <a:rPr lang="vi-VN"/>
              <a:t>ăm 1998, mạng CNN được giới thiệu bởi Bengio, Le Cun, Bottou và Haffner. Mô hình đầu tiên của họ được gọi tên là LeNet-5</a:t>
            </a:r>
            <a:r>
              <a:rPr lang="en-US"/>
              <a:t>. Mô hình này có thể nhận diện chữ số viết tay. </a:t>
            </a:r>
          </a:p>
          <a:p>
            <a:pPr marL="1085850" lvl="2" indent="-171450" rtl="0">
              <a:buFontTx/>
              <a:buChar char="-"/>
            </a:pPr>
            <a:endParaRPr lang="vi-VN" noProof="0">
              <a:latin typeface="Segoe UI" panose="020B0502040204020203" pitchFamily="34" charset="0"/>
              <a:cs typeface="Segoe UI" panose="020B0502040204020203" pitchFamily="34" charset="0"/>
            </a:endParaRPr>
          </a:p>
        </p:txBody>
      </p:sp>
      <p:sp>
        <p:nvSpPr>
          <p:cNvPr id="4" name="Chỗ dành sẵn cho Số hiệu Bản chiếu 3"/>
          <p:cNvSpPr>
            <a:spLocks noGrp="1"/>
          </p:cNvSpPr>
          <p:nvPr>
            <p:ph type="sldNum" sz="quarter" idx="10"/>
          </p:nvPr>
        </p:nvSpPr>
        <p:spPr/>
        <p:txBody>
          <a:bodyPr rtlCol="0"/>
          <a:lstStyle/>
          <a:p>
            <a:pPr rtl="0"/>
            <a:fld id="{BC849E9A-41F7-4779-A581-48A7C374A227}" type="slidenum">
              <a:rPr lang="vi-VN" smtClean="0"/>
              <a:t>4</a:t>
            </a:fld>
            <a:endParaRPr lang="vi-VN"/>
          </a:p>
        </p:txBody>
      </p:sp>
    </p:spTree>
    <p:extLst>
      <p:ext uri="{BB962C8B-B14F-4D97-AF65-F5344CB8AC3E}">
        <p14:creationId xmlns:p14="http://schemas.microsoft.com/office/powerpoint/2010/main" val="3164027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marL="1085850" lvl="2" indent="-171450" rtl="0">
              <a:buFontTx/>
              <a:buChar char="-"/>
            </a:pPr>
            <a:endParaRPr lang="vi-VN" noProof="0">
              <a:latin typeface="Segoe UI" panose="020B0502040204020203" pitchFamily="34" charset="0"/>
              <a:cs typeface="Segoe UI" panose="020B0502040204020203" pitchFamily="34" charset="0"/>
            </a:endParaRPr>
          </a:p>
        </p:txBody>
      </p:sp>
      <p:sp>
        <p:nvSpPr>
          <p:cNvPr id="4" name="Chỗ dành sẵn cho Số hiệu Bản chiếu 3"/>
          <p:cNvSpPr>
            <a:spLocks noGrp="1"/>
          </p:cNvSpPr>
          <p:nvPr>
            <p:ph type="sldNum" sz="quarter" idx="10"/>
          </p:nvPr>
        </p:nvSpPr>
        <p:spPr/>
        <p:txBody>
          <a:bodyPr rtlCol="0"/>
          <a:lstStyle/>
          <a:p>
            <a:pPr rtl="0"/>
            <a:fld id="{BC849E9A-41F7-4779-A581-48A7C374A227}" type="slidenum">
              <a:rPr lang="vi-VN" smtClean="0"/>
              <a:t>5</a:t>
            </a:fld>
            <a:endParaRPr lang="vi-VN"/>
          </a:p>
        </p:txBody>
      </p:sp>
    </p:spTree>
    <p:extLst>
      <p:ext uri="{BB962C8B-B14F-4D97-AF65-F5344CB8AC3E}">
        <p14:creationId xmlns:p14="http://schemas.microsoft.com/office/powerpoint/2010/main" val="3030612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marL="914400" lvl="2" indent="0" rtl="0">
              <a:buFontTx/>
              <a:buNone/>
            </a:pPr>
            <a:endParaRPr lang="vi-VN" noProof="0">
              <a:latin typeface="Segoe UI" panose="020B0502040204020203" pitchFamily="34" charset="0"/>
              <a:cs typeface="Segoe UI" panose="020B0502040204020203" pitchFamily="34" charset="0"/>
            </a:endParaRPr>
          </a:p>
        </p:txBody>
      </p:sp>
      <p:sp>
        <p:nvSpPr>
          <p:cNvPr id="4" name="Chỗ dành sẵn cho Số hiệu Bản chiếu 3"/>
          <p:cNvSpPr>
            <a:spLocks noGrp="1"/>
          </p:cNvSpPr>
          <p:nvPr>
            <p:ph type="sldNum" sz="quarter" idx="10"/>
          </p:nvPr>
        </p:nvSpPr>
        <p:spPr/>
        <p:txBody>
          <a:bodyPr rtlCol="0"/>
          <a:lstStyle/>
          <a:p>
            <a:pPr rtl="0"/>
            <a:fld id="{BC849E9A-41F7-4779-A581-48A7C374A227}" type="slidenum">
              <a:rPr lang="vi-VN" smtClean="0"/>
              <a:t>6</a:t>
            </a:fld>
            <a:endParaRPr lang="vi-VN"/>
          </a:p>
        </p:txBody>
      </p:sp>
    </p:spTree>
    <p:extLst>
      <p:ext uri="{BB962C8B-B14F-4D97-AF65-F5344CB8AC3E}">
        <p14:creationId xmlns:p14="http://schemas.microsoft.com/office/powerpoint/2010/main" val="2227537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marL="171450" indent="-171450" rtl="0">
              <a:buFontTx/>
              <a:buChar char="-"/>
            </a:pPr>
            <a:r>
              <a:rPr lang="vi-VN" noProof="0">
                <a:latin typeface="Segoe UI" panose="020B0502040204020203" pitchFamily="34" charset="0"/>
                <a:cs typeface="Segoe UI" panose="020B0502040204020203" pitchFamily="34" charset="0"/>
              </a:rPr>
              <a:t>Mô hình VGG: VGG là viết tắt của Visual Geometry Group; nó là một kiến trúc CNN sâu tiêu chuẩn với nhiều lớp được Karen Simonyan và Andrew Zisserman đã đề xuất ý tưởng vào năm 2013. Họ gọi nó là VGG theo tên bộ phận của Visual Geometry Group tại Đại học Oxford nơi họ làm việc.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a:solidFill>
                  <a:schemeClr val="bg1"/>
                </a:solidFill>
                <a:latin typeface="Segoe UI" panose="020B0502040204020203" pitchFamily="34" charset="0"/>
                <a:cs typeface="Segoe UI" panose="020B0502040204020203" pitchFamily="34" charset="0"/>
              </a:rPr>
              <a:t>Ưu nhược điểm của mô hình VGG</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vi-VN">
                <a:solidFill>
                  <a:schemeClr val="bg1"/>
                </a:solidFill>
                <a:latin typeface="Segoe UI" panose="020B0502040204020203" pitchFamily="34" charset="0"/>
                <a:cs typeface="Segoe UI" panose="020B0502040204020203" pitchFamily="34" charset="0"/>
              </a:rPr>
              <a:t>Ưu điểm:</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vi-VN">
                <a:solidFill>
                  <a:schemeClr val="bg1"/>
                </a:solidFill>
                <a:latin typeface="Segoe UI" panose="020B0502040204020203" pitchFamily="34" charset="0"/>
                <a:cs typeface="Segoe UI" panose="020B0502040204020203" pitchFamily="34" charset="0"/>
              </a:rPr>
              <a:t>VGG đã mang đến một sự cải tiến lớn về độ chính xác và cải thiện cả về tốc độ. Điều này chủ yếu là do cải thiện độ sâu của mô hình.</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vi-VN">
                <a:solidFill>
                  <a:schemeClr val="bg1"/>
                </a:solidFill>
                <a:latin typeface="Segoe UI" panose="020B0502040204020203" pitchFamily="34" charset="0"/>
                <a:cs typeface="Segoe UI" panose="020B0502040204020203" pitchFamily="34" charset="0"/>
              </a:rPr>
              <a:t>Sự gia tăng số lượng các lớp với các hạt nhân nhỏ hơn làm tăng tinh phi tuyến tính, điều này luôn luôn là một điều tích cực trong học sâu</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vi-VN">
                <a:solidFill>
                  <a:schemeClr val="bg1"/>
                </a:solidFill>
                <a:latin typeface="Segoe UI" panose="020B0502040204020203" pitchFamily="34" charset="0"/>
                <a:cs typeface="Segoe UI" panose="020B0502040204020203" pitchFamily="34" charset="0"/>
              </a:rPr>
              <a:t>VGG mang theo nhiều kiến trúc khác nhau được xây dựng dựa trên khái niệm tương tự. Điều này cung cấp cho chúng ta nhiều lựa chọn hơn về kiến trúc nào có thể phù hợp nhất với ứng dụng của chúng ta.</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vi-VN">
                <a:solidFill>
                  <a:schemeClr val="bg1"/>
                </a:solidFill>
                <a:latin typeface="Segoe UI" panose="020B0502040204020203" pitchFamily="34" charset="0"/>
                <a:cs typeface="Segoe UI" panose="020B0502040204020203" pitchFamily="34" charset="0"/>
              </a:rPr>
              <a:t>Nhược điểm:</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vi-VN">
                <a:solidFill>
                  <a:schemeClr val="bg1"/>
                </a:solidFill>
                <a:latin typeface="Segoe UI" panose="020B0502040204020203" pitchFamily="34" charset="0"/>
                <a:cs typeface="Segoe UI" panose="020B0502040204020203" pitchFamily="34" charset="0"/>
              </a:rPr>
              <a:t>Một vấn đề của VGG liên quan đến giới hạn tính toán của máy tinh cũng khiến cho việc huấn luyện không hiệu quả khi số lượng hidden layers lớn lên. Vấn đề này có tên là vanishing gradient.</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vi-VN">
                <a:solidFill>
                  <a:schemeClr val="bg1"/>
                </a:solidFill>
                <a:latin typeface="Segoe UI" panose="020B0502040204020203" pitchFamily="34" charset="0"/>
                <a:cs typeface="Segoe UI" panose="020B0502040204020203" pitchFamily="34" charset="0"/>
              </a:rPr>
              <a:t>Một trong những nhược điểm quan trọng của mạng VGG16 là nó là một mạng khổng lồ, có nghĩa là cần nhiều thời gian hơn để đào tạo các tham số của nó.</a:t>
            </a:r>
          </a:p>
          <a:p>
            <a:pPr marL="1085850" marR="0" lvl="2" indent="-171450" algn="l" defTabSz="914400" rtl="0" eaLnBrk="1" fontAlgn="auto" latinLnBrk="0" hangingPunct="1">
              <a:lnSpc>
                <a:spcPct val="100000"/>
              </a:lnSpc>
              <a:spcBef>
                <a:spcPts val="0"/>
              </a:spcBef>
              <a:spcAft>
                <a:spcPts val="0"/>
              </a:spcAft>
              <a:buClrTx/>
              <a:buSzTx/>
              <a:buFontTx/>
              <a:buChar char="-"/>
              <a:tabLst/>
              <a:defRPr/>
            </a:pPr>
            <a:endParaRPr lang="vi-VN">
              <a:solidFill>
                <a:schemeClr val="bg1"/>
              </a:solidFill>
              <a:latin typeface="Segoe UI" panose="020B0502040204020203" pitchFamily="34" charset="0"/>
              <a:cs typeface="Segoe UI" panose="020B0502040204020203" pitchFamily="34" charset="0"/>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vi-VN">
              <a:solidFill>
                <a:schemeClr val="bg1"/>
              </a:solidFill>
              <a:latin typeface="Segoe UI" panose="020B0502040204020203" pitchFamily="34" charset="0"/>
              <a:cs typeface="Segoe UI" panose="020B0502040204020203" pitchFamily="34" charset="0"/>
            </a:endParaRPr>
          </a:p>
          <a:p>
            <a:pPr marL="628650" lvl="1" indent="-171450" rtl="0">
              <a:buFontTx/>
              <a:buChar char="-"/>
            </a:pPr>
            <a:endParaRPr lang="vi-VN" noProof="0">
              <a:latin typeface="Segoe UI" panose="020B0502040204020203" pitchFamily="34" charset="0"/>
              <a:cs typeface="Segoe UI" panose="020B0502040204020203" pitchFamily="34" charset="0"/>
            </a:endParaRPr>
          </a:p>
        </p:txBody>
      </p:sp>
      <p:sp>
        <p:nvSpPr>
          <p:cNvPr id="4" name="Chỗ dành sẵn cho Số hiệu Bản chiếu 3"/>
          <p:cNvSpPr>
            <a:spLocks noGrp="1"/>
          </p:cNvSpPr>
          <p:nvPr>
            <p:ph type="sldNum" sz="quarter" idx="10"/>
          </p:nvPr>
        </p:nvSpPr>
        <p:spPr/>
        <p:txBody>
          <a:bodyPr rtlCol="0"/>
          <a:lstStyle/>
          <a:p>
            <a:pPr rtl="0"/>
            <a:fld id="{BC849E9A-41F7-4779-A581-48A7C374A227}" type="slidenum">
              <a:rPr lang="vi-VN" smtClean="0"/>
              <a:t>7</a:t>
            </a:fld>
            <a:endParaRPr lang="vi-VN"/>
          </a:p>
        </p:txBody>
      </p:sp>
    </p:spTree>
    <p:extLst>
      <p:ext uri="{BB962C8B-B14F-4D97-AF65-F5344CB8AC3E}">
        <p14:creationId xmlns:p14="http://schemas.microsoft.com/office/powerpoint/2010/main" val="3661866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marL="171450" indent="-171450" rtl="0">
              <a:buFontTx/>
              <a:buChar char="-"/>
            </a:pPr>
            <a:r>
              <a:rPr lang="vi-VN" noProof="0">
                <a:latin typeface="Segoe UI" panose="020B0502040204020203" pitchFamily="34" charset="0"/>
                <a:cs typeface="Segoe UI" panose="020B0502040204020203" pitchFamily="34" charset="0"/>
              </a:rPr>
              <a:t>Kiến trúc VGG</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a:solidFill>
                  <a:schemeClr val="bg1"/>
                </a:solidFill>
                <a:latin typeface="Segoe UI" panose="020B0502040204020203" pitchFamily="34" charset="0"/>
                <a:cs typeface="Segoe UI" panose="020B0502040204020203" pitchFamily="34" charset="0"/>
              </a:rPr>
              <a:t>2 tác giả</a:t>
            </a:r>
            <a:r>
              <a:rPr lang="vi-VN">
                <a:solidFill>
                  <a:schemeClr val="bg1"/>
                </a:solidFill>
                <a:latin typeface="Segoe UI" panose="020B0502040204020203" pitchFamily="34" charset="0"/>
                <a:cs typeface="Segoe UI" panose="020B0502040204020203" pitchFamily="34" charset="0"/>
              </a:rPr>
              <a:t> đưa ra 6 cấu hình có số lớp khác nhau từ 11 đến 19 lớp</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vi-VN">
                <a:solidFill>
                  <a:schemeClr val="bg1"/>
                </a:solidFill>
                <a:latin typeface="Segoe UI" panose="020B0502040204020203" pitchFamily="34" charset="0"/>
                <a:cs typeface="Segoe UI" panose="020B0502040204020203" pitchFamily="34" charset="0"/>
              </a:rPr>
              <a:t>Mô hình VGG16, hoặc VGGNet, là một mạng nơ-ron phức hợp hỗ trợ 16 lớp. Mô hình VGG16 đạt được độ chính xác gần như 92,7% trong bài kiểm tra top 5 trong ImageNet. Trong tất cả các cấu hình, VGG16 được xác định là mô hình hoạt động tốt nhất trên tập dữ liệu ImageNet.</a:t>
            </a:r>
          </a:p>
        </p:txBody>
      </p:sp>
      <p:sp>
        <p:nvSpPr>
          <p:cNvPr id="4" name="Chỗ dành sẵn cho Số hiệu Bản chiếu 3"/>
          <p:cNvSpPr>
            <a:spLocks noGrp="1"/>
          </p:cNvSpPr>
          <p:nvPr>
            <p:ph type="sldNum" sz="quarter" idx="10"/>
          </p:nvPr>
        </p:nvSpPr>
        <p:spPr/>
        <p:txBody>
          <a:bodyPr rtlCol="0"/>
          <a:lstStyle/>
          <a:p>
            <a:pPr rtl="0"/>
            <a:fld id="{BC849E9A-41F7-4779-A581-48A7C374A227}" type="slidenum">
              <a:rPr lang="vi-VN" smtClean="0"/>
              <a:t>8</a:t>
            </a:fld>
            <a:endParaRPr lang="vi-VN"/>
          </a:p>
        </p:txBody>
      </p:sp>
    </p:spTree>
    <p:extLst>
      <p:ext uri="{BB962C8B-B14F-4D97-AF65-F5344CB8AC3E}">
        <p14:creationId xmlns:p14="http://schemas.microsoft.com/office/powerpoint/2010/main" val="3814136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marL="171450" indent="-171450" rtl="0">
              <a:buFontTx/>
              <a:buChar char="-"/>
            </a:pPr>
            <a:r>
              <a:rPr lang="vi-VN" noProof="0">
                <a:latin typeface="Segoe UI" panose="020B0502040204020203" pitchFamily="34" charset="0"/>
                <a:cs typeface="Segoe UI" panose="020B0502040204020203" pitchFamily="34" charset="0"/>
              </a:rPr>
              <a:t>Mô hình ResNet: ResNet (Residual Network) được giới thiệu vào năm 2015 bởi </a:t>
            </a:r>
            <a:r>
              <a:rPr lang="vi-VN"/>
              <a:t>Kaiming He.</a:t>
            </a:r>
            <a:r>
              <a:rPr lang="vi-VN">
                <a:solidFill>
                  <a:schemeClr val="bg1"/>
                </a:solidFill>
                <a:latin typeface="Segoe UI" panose="020B0502040204020203" pitchFamily="34" charset="0"/>
                <a:cs typeface="Segoe UI" panose="020B0502040204020203" pitchFamily="34" charset="0"/>
              </a:rPr>
              <a:t> Hiện tại có rất nhiều biến thể của kiến trúc ResNet với số lớp khác nhau như ResNet-18, ResNet-34, ResNet-50, ResNet-101, ResNet-152,...với tên là ResNet theo sau là một số chỉ kiến trúc ResNet với số lớp nhất định. Mô hình này giải quyết khá tốt vấn đề lỗi trên tập huấn luyện và tập kiểm tra mà các mạng Neuron thuần gặp phải.</a:t>
            </a:r>
          </a:p>
          <a:p>
            <a:pPr marL="171450" indent="-171450" rtl="0">
              <a:buFontTx/>
              <a:buChar char="-"/>
            </a:pPr>
            <a:r>
              <a:rPr lang="vi-VN">
                <a:solidFill>
                  <a:schemeClr val="bg1"/>
                </a:solidFill>
                <a:latin typeface="Segoe UI" panose="020B0502040204020203" pitchFamily="34" charset="0"/>
                <a:cs typeface="Segoe UI" panose="020B0502040204020203" pitchFamily="34" charset="0"/>
              </a:rPr>
              <a:t>Vấn đề lỗi trên tập huấn luyện và tập kiểm tra của các mạng Neuron thuần</a:t>
            </a:r>
          </a:p>
          <a:p>
            <a:pPr marL="628650" lvl="1" indent="-171450" rtl="0">
              <a:buFontTx/>
              <a:buChar char="-"/>
            </a:pPr>
            <a:r>
              <a:rPr lang="vi-VN">
                <a:solidFill>
                  <a:schemeClr val="bg1"/>
                </a:solidFill>
                <a:latin typeface="Segoe UI" panose="020B0502040204020203" pitchFamily="34" charset="0"/>
                <a:cs typeface="Segoe UI" panose="020B0502040204020203" pitchFamily="34" charset="0"/>
              </a:rPr>
              <a:t> Kaiming He đã thí nghiệm và đưa ra kết luận khi tăng số lượng layer của mạng từ 20 lên 56 thì lỗi trên tập huấn luyện và trên tập kiểm tra của mạng 56 layer đều cao hơn so với mạng 20 layer</a:t>
            </a:r>
            <a:endParaRPr lang="en-US" noProof="0">
              <a:solidFill>
                <a:schemeClr val="bg1"/>
              </a:solidFill>
              <a:latin typeface="Segoe UI" panose="020B0502040204020203" pitchFamily="34" charset="0"/>
              <a:cs typeface="Segoe UI" panose="020B0502040204020203" pitchFamily="34" charset="0"/>
            </a:endParaRPr>
          </a:p>
          <a:p>
            <a:pPr marL="171450" lvl="0" indent="-171450" rtl="0">
              <a:buFontTx/>
              <a:buChar char="-"/>
            </a:pPr>
            <a:r>
              <a:rPr lang="vi-VN" noProof="0">
                <a:solidFill>
                  <a:schemeClr val="bg1"/>
                </a:solidFill>
                <a:latin typeface="Segoe UI" panose="020B0502040204020203" pitchFamily="34" charset="0"/>
                <a:cs typeface="Segoe UI" panose="020B0502040204020203" pitchFamily="34" charset="0"/>
              </a:rPr>
              <a:t>Ưu điểm:</a:t>
            </a:r>
          </a:p>
          <a:p>
            <a:pPr marL="628650" lvl="1" indent="-171450" rtl="0">
              <a:buFontTx/>
              <a:buChar char="-"/>
            </a:pPr>
            <a:r>
              <a:rPr lang="vi-VN" noProof="0">
                <a:solidFill>
                  <a:schemeClr val="bg1"/>
                </a:solidFill>
                <a:latin typeface="Segoe UI" panose="020B0502040204020203" pitchFamily="34" charset="0"/>
                <a:cs typeface="Segoe UI" panose="020B0502040204020203" pitchFamily="34" charset="0"/>
              </a:rPr>
              <a:t>Kiến trúc ResNet không cần phải kích hoạt tất cả các nơ-ron trong mọi epoch (một epoch được tính là khi chúng ta đưa tất cả dữ liệu trong tập train vào mạng neural network 1 lần). Điều này làm giảm đáng kể thời gian đào tạo và cải thiện độ chính xác. Khi một đặc trưng đã được học, nó sẽ không cố gắng học lại mà tập trung vào việc học các đặc trưng mới hơn. Một cách tiếp cận rất thông minh đã cải thiện đáng kể hiệu suất đào tạo mô hình.</a:t>
            </a:r>
          </a:p>
          <a:p>
            <a:pPr marL="628650" lvl="1" indent="-171450" rtl="0">
              <a:buFontTx/>
              <a:buChar char="-"/>
            </a:pPr>
            <a:r>
              <a:rPr lang="vi-VN" noProof="0">
                <a:solidFill>
                  <a:schemeClr val="bg1"/>
                </a:solidFill>
                <a:latin typeface="Segoe UI" panose="020B0502040204020203" pitchFamily="34" charset="0"/>
                <a:cs typeface="Segoe UI" panose="020B0502040204020203" pitchFamily="34" charset="0"/>
              </a:rPr>
              <a:t>ResNets giải quyết được khá tốt vấn đề Vanishing Gradient của các mạng CNN thuần.</a:t>
            </a:r>
          </a:p>
          <a:p>
            <a:pPr marL="628650" lvl="1" indent="-171450" rtl="0">
              <a:buFontTx/>
              <a:buChar char="-"/>
            </a:pPr>
            <a:r>
              <a:rPr lang="vi-VN" noProof="0">
                <a:solidFill>
                  <a:schemeClr val="bg1"/>
                </a:solidFill>
                <a:latin typeface="Segoe UI" panose="020B0502040204020203" pitchFamily="34" charset="0"/>
                <a:cs typeface="Segoe UI" panose="020B0502040204020203" pitchFamily="34" charset="0"/>
              </a:rPr>
              <a:t>Có thể đào tạo dễ dàng các mạng với số lớp rất lớn mà không làm tăng tỷ lệ đào tạo lỗi.</a:t>
            </a:r>
          </a:p>
          <a:p>
            <a:pPr marL="171450" lvl="0" indent="-171450" rtl="0">
              <a:buFontTx/>
              <a:buChar char="-"/>
            </a:pPr>
            <a:r>
              <a:rPr lang="vi-VN" noProof="0">
                <a:solidFill>
                  <a:schemeClr val="bg1"/>
                </a:solidFill>
                <a:latin typeface="Segoe UI" panose="020B0502040204020203" pitchFamily="34" charset="0"/>
                <a:cs typeface="Segoe UI" panose="020B0502040204020203" pitchFamily="34" charset="0"/>
              </a:rPr>
              <a:t>Nhược điểm: </a:t>
            </a:r>
          </a:p>
          <a:p>
            <a:pPr marL="628650" lvl="1" indent="-171450" rtl="0">
              <a:buFontTx/>
              <a:buChar char="-"/>
            </a:pPr>
            <a:r>
              <a:rPr lang="vi-VN" noProof="0">
                <a:solidFill>
                  <a:schemeClr val="bg1"/>
                </a:solidFill>
                <a:latin typeface="Segoe UI" panose="020B0502040204020203" pitchFamily="34" charset="0"/>
                <a:cs typeface="Segoe UI" panose="020B0502040204020203" pitchFamily="34" charset="0"/>
              </a:rPr>
              <a:t>Đối với mạng sâu hơn, việc phát hiện lỗi trở nên khó khăn.</a:t>
            </a:r>
          </a:p>
          <a:p>
            <a:pPr marL="628650" lvl="1" indent="-171450" rtl="0">
              <a:buFontTx/>
              <a:buChar char="-"/>
            </a:pPr>
            <a:r>
              <a:rPr lang="vi-VN" noProof="0">
                <a:solidFill>
                  <a:schemeClr val="bg1"/>
                </a:solidFill>
                <a:latin typeface="Segoe UI" panose="020B0502040204020203" pitchFamily="34" charset="0"/>
                <a:cs typeface="Segoe UI" panose="020B0502040204020203" pitchFamily="34" charset="0"/>
              </a:rPr>
              <a:t>Nếu mạng quá nông, việc đào tạo có thể rất kém hiệu quả</a:t>
            </a:r>
          </a:p>
          <a:p>
            <a:pPr marL="628650" lvl="1" indent="-171450" rtl="0">
              <a:buFontTx/>
              <a:buChar char="-"/>
            </a:pPr>
            <a:endParaRPr lang="vi-VN">
              <a:solidFill>
                <a:schemeClr val="bg1"/>
              </a:solidFill>
              <a:latin typeface="Segoe UI" panose="020B0502040204020203" pitchFamily="34" charset="0"/>
              <a:cs typeface="Segoe UI" panose="020B0502040204020203" pitchFamily="34" charset="0"/>
            </a:endParaRPr>
          </a:p>
        </p:txBody>
      </p:sp>
      <p:sp>
        <p:nvSpPr>
          <p:cNvPr id="4" name="Chỗ dành sẵn cho Số hiệu Bản chiếu 3"/>
          <p:cNvSpPr>
            <a:spLocks noGrp="1"/>
          </p:cNvSpPr>
          <p:nvPr>
            <p:ph type="sldNum" sz="quarter" idx="10"/>
          </p:nvPr>
        </p:nvSpPr>
        <p:spPr/>
        <p:txBody>
          <a:bodyPr rtlCol="0"/>
          <a:lstStyle/>
          <a:p>
            <a:pPr rtl="0"/>
            <a:fld id="{BC849E9A-41F7-4779-A581-48A7C374A227}" type="slidenum">
              <a:rPr lang="vi-VN" smtClean="0"/>
              <a:t>9</a:t>
            </a:fld>
            <a:endParaRPr lang="vi-VN"/>
          </a:p>
        </p:txBody>
      </p:sp>
    </p:spTree>
    <p:extLst>
      <p:ext uri="{BB962C8B-B14F-4D97-AF65-F5344CB8AC3E}">
        <p14:creationId xmlns:p14="http://schemas.microsoft.com/office/powerpoint/2010/main" val="40279860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rang chiếu Tiêu đề">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E9718B7-7F68-4CC9-8291-332587FA31D3}"/>
              </a:ext>
            </a:extLst>
          </p:cNvPr>
          <p:cNvSpPr>
            <a:spLocks noGrp="1"/>
          </p:cNvSpPr>
          <p:nvPr>
            <p:ph type="ctrTitle" hasCustomPrompt="1"/>
          </p:nvPr>
        </p:nvSpPr>
        <p:spPr>
          <a:xfrm>
            <a:off x="1524000" y="1122363"/>
            <a:ext cx="9144000" cy="2387600"/>
          </a:xfrm>
        </p:spPr>
        <p:txBody>
          <a:bodyPr rtlCol="0" anchor="b"/>
          <a:lstStyle>
            <a:lvl1pPr algn="ctr">
              <a:defRPr sz="6000"/>
            </a:lvl1pPr>
          </a:lstStyle>
          <a:p>
            <a:pPr rtl="0"/>
            <a:r>
              <a:rPr lang="vi-VN" noProof="0"/>
              <a:t>Bấm để chỉnh sửa kiểu tiêu đề Bản cái</a:t>
            </a:r>
          </a:p>
        </p:txBody>
      </p:sp>
      <p:sp>
        <p:nvSpPr>
          <p:cNvPr id="3" name="Tiêu đề phụ 2">
            <a:extLst>
              <a:ext uri="{FF2B5EF4-FFF2-40B4-BE49-F238E27FC236}">
                <a16:creationId xmlns:a16="http://schemas.microsoft.com/office/drawing/2014/main" id="{A181D6BB-0446-49E8-8677-EADF274E952F}"/>
              </a:ext>
            </a:extLst>
          </p:cNvPr>
          <p:cNvSpPr>
            <a:spLocks noGrp="1"/>
          </p:cNvSpPr>
          <p:nvPr>
            <p:ph type="subTitle" idx="1" hasCustomPrompt="1"/>
          </p:nvPr>
        </p:nvSpPr>
        <p:spPr>
          <a:xfrm>
            <a:off x="1524000" y="3602038"/>
            <a:ext cx="9144000" cy="1655762"/>
          </a:xfrm>
        </p:spPr>
        <p:txBody>
          <a:bodyPr rtlCol="0"/>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vi-VN" noProof="0"/>
              <a:t>Bấm để chỉnh sửa kiểu phụ đề của Bản cái</a:t>
            </a:r>
          </a:p>
        </p:txBody>
      </p:sp>
      <p:sp>
        <p:nvSpPr>
          <p:cNvPr id="4" name="Chỗ dành sẵn cho Ngày tháng 3">
            <a:extLst>
              <a:ext uri="{FF2B5EF4-FFF2-40B4-BE49-F238E27FC236}">
                <a16:creationId xmlns:a16="http://schemas.microsoft.com/office/drawing/2014/main" id="{535AEE24-534A-40F1-99E4-00B7D5FD9124}"/>
              </a:ext>
            </a:extLst>
          </p:cNvPr>
          <p:cNvSpPr>
            <a:spLocks noGrp="1"/>
          </p:cNvSpPr>
          <p:nvPr>
            <p:ph type="dt" sz="half" idx="10"/>
          </p:nvPr>
        </p:nvSpPr>
        <p:spPr/>
        <p:txBody>
          <a:bodyPr rtlCol="0"/>
          <a:lstStyle/>
          <a:p>
            <a:pPr rtl="0"/>
            <a:fld id="{8D1323FB-0FE1-4A29-898F-5CE9E2D50B64}" type="datetime1">
              <a:rPr lang="vi-VN" noProof="0" smtClean="0"/>
              <a:t>23/09/2022</a:t>
            </a:fld>
            <a:endParaRPr lang="vi-VN" noProof="0"/>
          </a:p>
        </p:txBody>
      </p:sp>
      <p:sp>
        <p:nvSpPr>
          <p:cNvPr id="5" name="Chỗ dành sẵn cho Chân trang 4">
            <a:extLst>
              <a:ext uri="{FF2B5EF4-FFF2-40B4-BE49-F238E27FC236}">
                <a16:creationId xmlns:a16="http://schemas.microsoft.com/office/drawing/2014/main" id="{CD594011-48FF-493D-8286-F62D34552531}"/>
              </a:ext>
            </a:extLst>
          </p:cNvPr>
          <p:cNvSpPr>
            <a:spLocks noGrp="1"/>
          </p:cNvSpPr>
          <p:nvPr>
            <p:ph type="ftr" sz="quarter" idx="11"/>
          </p:nvPr>
        </p:nvSpPr>
        <p:spPr/>
        <p:txBody>
          <a:bodyPr rtlCol="0"/>
          <a:lstStyle/>
          <a:p>
            <a:pPr rtl="0"/>
            <a:endParaRPr lang="vi-VN" noProof="0"/>
          </a:p>
        </p:txBody>
      </p:sp>
      <p:sp>
        <p:nvSpPr>
          <p:cNvPr id="6" name="Chỗ dành sẵn cho Số hiệu Bản chiếu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rtlCol="0"/>
          <a:lstStyle/>
          <a:p>
            <a:pPr rtl="0"/>
            <a:fld id="{A6AF1B4E-90EC-4A51-B6E5-B702C054ECB0}" type="slidenum">
              <a:rPr lang="vi-VN" noProof="0" smtClean="0"/>
              <a:t>‹#›</a:t>
            </a:fld>
            <a:endParaRPr lang="vi-VN" noProof="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4A47D73-EDDA-49A6-BA12-1CA980DA9BC0}"/>
              </a:ext>
            </a:extLst>
          </p:cNvPr>
          <p:cNvSpPr>
            <a:spLocks noGrp="1"/>
          </p:cNvSpPr>
          <p:nvPr>
            <p:ph type="title" hasCustomPrompt="1"/>
          </p:nvPr>
        </p:nvSpPr>
        <p:spPr/>
        <p:txBody>
          <a:bodyPr rtlCol="0"/>
          <a:lstStyle/>
          <a:p>
            <a:pPr rtl="0"/>
            <a:r>
              <a:rPr lang="vi-VN" noProof="0"/>
              <a:t>Bấm để chỉnh sửa kiểu tiêu đề Bản cái</a:t>
            </a:r>
          </a:p>
        </p:txBody>
      </p:sp>
      <p:sp>
        <p:nvSpPr>
          <p:cNvPr id="3" name="Chỗ dành sẵn cho Văn bản Dọc 2">
            <a:extLst>
              <a:ext uri="{FF2B5EF4-FFF2-40B4-BE49-F238E27FC236}">
                <a16:creationId xmlns:a16="http://schemas.microsoft.com/office/drawing/2014/main" id="{2189B82E-4CA1-47A5-B133-FBD4D8A83983}"/>
              </a:ext>
            </a:extLst>
          </p:cNvPr>
          <p:cNvSpPr>
            <a:spLocks noGrp="1"/>
          </p:cNvSpPr>
          <p:nvPr>
            <p:ph type="body" orient="vert" idx="1" hasCustomPrompt="1"/>
          </p:nvPr>
        </p:nvSpPr>
        <p:spPr/>
        <p:txBody>
          <a:bodyPr vert="eaVert" rtlCol="0"/>
          <a:lstStyle/>
          <a:p>
            <a:pPr lvl="0" rtl="0"/>
            <a:r>
              <a:rPr lang="vi-VN" noProof="0"/>
              <a:t>Chỉnh sửa kiểu văn bản Bản cái</a:t>
            </a:r>
          </a:p>
          <a:p>
            <a:pPr lvl="1" rtl="0"/>
            <a:r>
              <a:rPr lang="vi-VN" noProof="0"/>
              <a:t>Mức hai</a:t>
            </a:r>
          </a:p>
          <a:p>
            <a:pPr lvl="2" rtl="0"/>
            <a:r>
              <a:rPr lang="vi-VN" noProof="0"/>
              <a:t>Mức ba</a:t>
            </a:r>
          </a:p>
          <a:p>
            <a:pPr lvl="3" rtl="0"/>
            <a:r>
              <a:rPr lang="vi-VN" noProof="0"/>
              <a:t>Mức bốn</a:t>
            </a:r>
          </a:p>
          <a:p>
            <a:pPr lvl="4" rtl="0"/>
            <a:r>
              <a:rPr lang="vi-VN" noProof="0"/>
              <a:t>Mức năm</a:t>
            </a:r>
          </a:p>
        </p:txBody>
      </p:sp>
      <p:sp>
        <p:nvSpPr>
          <p:cNvPr id="4" name="Chỗ dành sẵn cho Ngày tháng 3">
            <a:extLst>
              <a:ext uri="{FF2B5EF4-FFF2-40B4-BE49-F238E27FC236}">
                <a16:creationId xmlns:a16="http://schemas.microsoft.com/office/drawing/2014/main" id="{938A267F-D142-4D04-9F03-6CB099E6FA32}"/>
              </a:ext>
            </a:extLst>
          </p:cNvPr>
          <p:cNvSpPr>
            <a:spLocks noGrp="1"/>
          </p:cNvSpPr>
          <p:nvPr>
            <p:ph type="dt" sz="half" idx="10"/>
          </p:nvPr>
        </p:nvSpPr>
        <p:spPr/>
        <p:txBody>
          <a:bodyPr rtlCol="0"/>
          <a:lstStyle/>
          <a:p>
            <a:pPr rtl="0"/>
            <a:fld id="{7DDE1FAE-8FBB-46D3-9F10-9612E644B37E}" type="datetime1">
              <a:rPr lang="vi-VN" noProof="0" smtClean="0"/>
              <a:t>23/09/2022</a:t>
            </a:fld>
            <a:endParaRPr lang="vi-VN" noProof="0"/>
          </a:p>
        </p:txBody>
      </p:sp>
      <p:sp>
        <p:nvSpPr>
          <p:cNvPr id="5" name="Chỗ dành sẵn cho Chân trang 4">
            <a:extLst>
              <a:ext uri="{FF2B5EF4-FFF2-40B4-BE49-F238E27FC236}">
                <a16:creationId xmlns:a16="http://schemas.microsoft.com/office/drawing/2014/main" id="{705127CA-154D-4E90-B776-A2EE71F78D2E}"/>
              </a:ext>
            </a:extLst>
          </p:cNvPr>
          <p:cNvSpPr>
            <a:spLocks noGrp="1"/>
          </p:cNvSpPr>
          <p:nvPr>
            <p:ph type="ftr" sz="quarter" idx="11"/>
          </p:nvPr>
        </p:nvSpPr>
        <p:spPr/>
        <p:txBody>
          <a:bodyPr rtlCol="0"/>
          <a:lstStyle/>
          <a:p>
            <a:pPr rtl="0"/>
            <a:endParaRPr lang="vi-VN" noProof="0"/>
          </a:p>
        </p:txBody>
      </p:sp>
      <p:sp>
        <p:nvSpPr>
          <p:cNvPr id="6" name="Chỗ dành sẵn cho Số hiệu Bản chiếu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rtlCol="0"/>
          <a:lstStyle/>
          <a:p>
            <a:pPr rtl="0"/>
            <a:fld id="{A6AF1B4E-90EC-4A51-B6E5-B702C054ECB0}" type="slidenum">
              <a:rPr lang="vi-VN" noProof="0" smtClean="0"/>
              <a:t>‹#›</a:t>
            </a:fld>
            <a:endParaRPr lang="vi-VN" noProof="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và Văn bản Dọc">
    <p:spTree>
      <p:nvGrpSpPr>
        <p:cNvPr id="1" name=""/>
        <p:cNvGrpSpPr/>
        <p:nvPr/>
      </p:nvGrpSpPr>
      <p:grpSpPr>
        <a:xfrm>
          <a:off x="0" y="0"/>
          <a:ext cx="0" cy="0"/>
          <a:chOff x="0" y="0"/>
          <a:chExt cx="0" cy="0"/>
        </a:xfrm>
      </p:grpSpPr>
      <p:sp>
        <p:nvSpPr>
          <p:cNvPr id="2" name="Tiêu đề Dọc 1">
            <a:extLst>
              <a:ext uri="{FF2B5EF4-FFF2-40B4-BE49-F238E27FC236}">
                <a16:creationId xmlns:a16="http://schemas.microsoft.com/office/drawing/2014/main" id="{0256E92A-52E0-4710-BDEF-0A1534685403}"/>
              </a:ext>
            </a:extLst>
          </p:cNvPr>
          <p:cNvSpPr>
            <a:spLocks noGrp="1"/>
          </p:cNvSpPr>
          <p:nvPr>
            <p:ph type="title" orient="vert" hasCustomPrompt="1"/>
          </p:nvPr>
        </p:nvSpPr>
        <p:spPr>
          <a:xfrm>
            <a:off x="8724900" y="365125"/>
            <a:ext cx="2628900" cy="5811838"/>
          </a:xfrm>
        </p:spPr>
        <p:txBody>
          <a:bodyPr vert="eaVert" rtlCol="0"/>
          <a:lstStyle/>
          <a:p>
            <a:pPr rtl="0"/>
            <a:r>
              <a:rPr lang="vi-VN" noProof="0"/>
              <a:t>Bấm để chỉnh sửa kiểu tiêu đề Bản cái</a:t>
            </a:r>
          </a:p>
        </p:txBody>
      </p:sp>
      <p:sp>
        <p:nvSpPr>
          <p:cNvPr id="3" name="Chỗ dành sẵn cho Văn bản Dọc 2">
            <a:extLst>
              <a:ext uri="{FF2B5EF4-FFF2-40B4-BE49-F238E27FC236}">
                <a16:creationId xmlns:a16="http://schemas.microsoft.com/office/drawing/2014/main" id="{B7A240E1-5EB0-47FD-AA37-BF945D136CC3}"/>
              </a:ext>
            </a:extLst>
          </p:cNvPr>
          <p:cNvSpPr>
            <a:spLocks noGrp="1"/>
          </p:cNvSpPr>
          <p:nvPr>
            <p:ph type="body" orient="vert" idx="1" hasCustomPrompt="1"/>
          </p:nvPr>
        </p:nvSpPr>
        <p:spPr>
          <a:xfrm>
            <a:off x="838200" y="365125"/>
            <a:ext cx="7734300" cy="5811838"/>
          </a:xfrm>
        </p:spPr>
        <p:txBody>
          <a:bodyPr vert="eaVert" rtlCol="0"/>
          <a:lstStyle/>
          <a:p>
            <a:pPr lvl="0" rtl="0"/>
            <a:r>
              <a:rPr lang="vi-VN" noProof="0"/>
              <a:t>Chỉnh sửa kiểu văn bản Bản cái</a:t>
            </a:r>
          </a:p>
          <a:p>
            <a:pPr lvl="1" rtl="0"/>
            <a:r>
              <a:rPr lang="vi-VN" noProof="0"/>
              <a:t>Mức hai</a:t>
            </a:r>
          </a:p>
          <a:p>
            <a:pPr lvl="2" rtl="0"/>
            <a:r>
              <a:rPr lang="vi-VN" noProof="0"/>
              <a:t>Mức ba</a:t>
            </a:r>
          </a:p>
          <a:p>
            <a:pPr lvl="3" rtl="0"/>
            <a:r>
              <a:rPr lang="vi-VN" noProof="0"/>
              <a:t>Mức bốn</a:t>
            </a:r>
          </a:p>
          <a:p>
            <a:pPr lvl="4" rtl="0"/>
            <a:r>
              <a:rPr lang="vi-VN" noProof="0"/>
              <a:t>Mức năm</a:t>
            </a:r>
          </a:p>
        </p:txBody>
      </p:sp>
      <p:sp>
        <p:nvSpPr>
          <p:cNvPr id="4" name="Chỗ dành sẵn cho Ngày tháng 3">
            <a:extLst>
              <a:ext uri="{FF2B5EF4-FFF2-40B4-BE49-F238E27FC236}">
                <a16:creationId xmlns:a16="http://schemas.microsoft.com/office/drawing/2014/main" id="{A1A14243-F1E4-487A-ABEC-30516A01DF2B}"/>
              </a:ext>
            </a:extLst>
          </p:cNvPr>
          <p:cNvSpPr>
            <a:spLocks noGrp="1"/>
          </p:cNvSpPr>
          <p:nvPr>
            <p:ph type="dt" sz="half" idx="10"/>
          </p:nvPr>
        </p:nvSpPr>
        <p:spPr/>
        <p:txBody>
          <a:bodyPr rtlCol="0"/>
          <a:lstStyle/>
          <a:p>
            <a:pPr rtl="0"/>
            <a:fld id="{7BEBDF54-1A89-4124-A72C-333BB04D7F5B}" type="datetime1">
              <a:rPr lang="vi-VN" noProof="0" smtClean="0"/>
              <a:t>23/09/2022</a:t>
            </a:fld>
            <a:endParaRPr lang="vi-VN" noProof="0"/>
          </a:p>
        </p:txBody>
      </p:sp>
      <p:sp>
        <p:nvSpPr>
          <p:cNvPr id="5" name="Chỗ dành sẵn cho Chân trang 4">
            <a:extLst>
              <a:ext uri="{FF2B5EF4-FFF2-40B4-BE49-F238E27FC236}">
                <a16:creationId xmlns:a16="http://schemas.microsoft.com/office/drawing/2014/main" id="{AC358244-98FD-472D-AB8C-075F71C10BF7}"/>
              </a:ext>
            </a:extLst>
          </p:cNvPr>
          <p:cNvSpPr>
            <a:spLocks noGrp="1"/>
          </p:cNvSpPr>
          <p:nvPr>
            <p:ph type="ftr" sz="quarter" idx="11"/>
          </p:nvPr>
        </p:nvSpPr>
        <p:spPr/>
        <p:txBody>
          <a:bodyPr rtlCol="0"/>
          <a:lstStyle/>
          <a:p>
            <a:pPr rtl="0"/>
            <a:endParaRPr lang="vi-VN" noProof="0"/>
          </a:p>
        </p:txBody>
      </p:sp>
      <p:sp>
        <p:nvSpPr>
          <p:cNvPr id="6" name="Chỗ dành sẵn cho Số hiệu Bản chiếu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rtlCol="0"/>
          <a:lstStyle/>
          <a:p>
            <a:pPr rtl="0"/>
            <a:fld id="{A6AF1B4E-90EC-4A51-B6E5-B702C054ECB0}" type="slidenum">
              <a:rPr lang="vi-VN" noProof="0" smtClean="0"/>
              <a:t>‹#›</a:t>
            </a:fld>
            <a:endParaRPr lang="vi-VN" noProof="0"/>
          </a:p>
        </p:txBody>
      </p:sp>
    </p:spTree>
    <p:extLst>
      <p:ext uri="{BB962C8B-B14F-4D97-AF65-F5344CB8AC3E}">
        <p14:creationId xmlns:p14="http://schemas.microsoft.com/office/powerpoint/2010/main" val="14024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ề và Nộ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86334F3-0709-471B-A734-C4B404F55B8E}"/>
              </a:ext>
            </a:extLst>
          </p:cNvPr>
          <p:cNvSpPr>
            <a:spLocks noGrp="1"/>
          </p:cNvSpPr>
          <p:nvPr>
            <p:ph type="title" hasCustomPrompt="1"/>
          </p:nvPr>
        </p:nvSpPr>
        <p:spPr/>
        <p:txBody>
          <a:bodyPr rtlCol="0"/>
          <a:lstStyle/>
          <a:p>
            <a:pPr rtl="0"/>
            <a:r>
              <a:rPr lang="vi-VN" noProof="0"/>
              <a:t>Bấm để chỉnh sửa kiểu tiêu đề Bản cái</a:t>
            </a:r>
          </a:p>
        </p:txBody>
      </p:sp>
      <p:sp>
        <p:nvSpPr>
          <p:cNvPr id="3" name="Chỗ dành sẵn cho Nội dung 2">
            <a:extLst>
              <a:ext uri="{FF2B5EF4-FFF2-40B4-BE49-F238E27FC236}">
                <a16:creationId xmlns:a16="http://schemas.microsoft.com/office/drawing/2014/main" id="{AF795016-AF78-4708-9C5F-21110C197B03}"/>
              </a:ext>
            </a:extLst>
          </p:cNvPr>
          <p:cNvSpPr>
            <a:spLocks noGrp="1"/>
          </p:cNvSpPr>
          <p:nvPr>
            <p:ph idx="1" hasCustomPrompt="1"/>
          </p:nvPr>
        </p:nvSpPr>
        <p:spPr/>
        <p:txBody>
          <a:bodyPr rtlCol="0"/>
          <a:lstStyle/>
          <a:p>
            <a:pPr lvl="0" rtl="0"/>
            <a:r>
              <a:rPr lang="vi-VN" noProof="0"/>
              <a:t>Chỉnh sửa kiểu văn bản Bản cái</a:t>
            </a:r>
          </a:p>
          <a:p>
            <a:pPr lvl="1" rtl="0"/>
            <a:r>
              <a:rPr lang="vi-VN" noProof="0"/>
              <a:t>Mức hai</a:t>
            </a:r>
          </a:p>
          <a:p>
            <a:pPr lvl="2" rtl="0"/>
            <a:r>
              <a:rPr lang="vi-VN" noProof="0"/>
              <a:t>Mức ba</a:t>
            </a:r>
          </a:p>
          <a:p>
            <a:pPr lvl="3" rtl="0"/>
            <a:r>
              <a:rPr lang="vi-VN" noProof="0"/>
              <a:t>Mức bốn</a:t>
            </a:r>
          </a:p>
          <a:p>
            <a:pPr lvl="4" rtl="0"/>
            <a:r>
              <a:rPr lang="vi-VN" noProof="0"/>
              <a:t>Mức năm</a:t>
            </a:r>
          </a:p>
        </p:txBody>
      </p:sp>
      <p:sp>
        <p:nvSpPr>
          <p:cNvPr id="4" name="Chỗ dành sẵn cho Ngày tháng 3">
            <a:extLst>
              <a:ext uri="{FF2B5EF4-FFF2-40B4-BE49-F238E27FC236}">
                <a16:creationId xmlns:a16="http://schemas.microsoft.com/office/drawing/2014/main" id="{2AAEA2D1-B124-4454-AFDC-EA60A14BA121}"/>
              </a:ext>
            </a:extLst>
          </p:cNvPr>
          <p:cNvSpPr>
            <a:spLocks noGrp="1"/>
          </p:cNvSpPr>
          <p:nvPr>
            <p:ph type="dt" sz="half" idx="10"/>
          </p:nvPr>
        </p:nvSpPr>
        <p:spPr/>
        <p:txBody>
          <a:bodyPr rtlCol="0"/>
          <a:lstStyle/>
          <a:p>
            <a:pPr rtl="0"/>
            <a:fld id="{E2EE7645-2E0B-483F-9E5C-485EF8CB5660}" type="datetime1">
              <a:rPr lang="vi-VN" noProof="0" smtClean="0"/>
              <a:t>23/09/2022</a:t>
            </a:fld>
            <a:endParaRPr lang="vi-VN" noProof="0"/>
          </a:p>
        </p:txBody>
      </p:sp>
      <p:sp>
        <p:nvSpPr>
          <p:cNvPr id="5" name="Chỗ dành sẵn cho Chân trang 4">
            <a:extLst>
              <a:ext uri="{FF2B5EF4-FFF2-40B4-BE49-F238E27FC236}">
                <a16:creationId xmlns:a16="http://schemas.microsoft.com/office/drawing/2014/main" id="{B4F58000-F9D7-4A53-A6C5-E5E8154226B4}"/>
              </a:ext>
            </a:extLst>
          </p:cNvPr>
          <p:cNvSpPr>
            <a:spLocks noGrp="1"/>
          </p:cNvSpPr>
          <p:nvPr>
            <p:ph type="ftr" sz="quarter" idx="11"/>
          </p:nvPr>
        </p:nvSpPr>
        <p:spPr/>
        <p:txBody>
          <a:bodyPr rtlCol="0"/>
          <a:lstStyle/>
          <a:p>
            <a:pPr rtl="0"/>
            <a:endParaRPr lang="vi-VN" noProof="0"/>
          </a:p>
        </p:txBody>
      </p:sp>
      <p:sp>
        <p:nvSpPr>
          <p:cNvPr id="6" name="Chỗ dành sẵn cho Số hiệu Bản chiếu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rtlCol="0"/>
          <a:lstStyle/>
          <a:p>
            <a:pPr rtl="0"/>
            <a:fld id="{A6AF1B4E-90EC-4A51-B6E5-B702C054ECB0}" type="slidenum">
              <a:rPr lang="vi-VN" noProof="0" smtClean="0"/>
              <a:t>‹#›</a:t>
            </a:fld>
            <a:endParaRPr lang="vi-VN" noProof="0"/>
          </a:p>
        </p:txBody>
      </p:sp>
    </p:spTree>
    <p:extLst>
      <p:ext uri="{BB962C8B-B14F-4D97-AF65-F5344CB8AC3E}">
        <p14:creationId xmlns:p14="http://schemas.microsoft.com/office/powerpoint/2010/main" val="4213046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êu đề của Mụ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9036159-1280-4EE9-96D3-A56BD5826612}"/>
              </a:ext>
            </a:extLst>
          </p:cNvPr>
          <p:cNvSpPr>
            <a:spLocks noGrp="1"/>
          </p:cNvSpPr>
          <p:nvPr>
            <p:ph type="title" hasCustomPrompt="1"/>
          </p:nvPr>
        </p:nvSpPr>
        <p:spPr>
          <a:xfrm>
            <a:off x="831850" y="1709738"/>
            <a:ext cx="10515600" cy="2852737"/>
          </a:xfrm>
        </p:spPr>
        <p:txBody>
          <a:bodyPr rtlCol="0" anchor="b"/>
          <a:lstStyle>
            <a:lvl1pPr>
              <a:defRPr sz="6000"/>
            </a:lvl1pPr>
          </a:lstStyle>
          <a:p>
            <a:pPr rtl="0"/>
            <a:r>
              <a:rPr lang="vi-VN" noProof="0"/>
              <a:t>Bấm để chỉnh sửa kiểu tiêu đề Bản cái</a:t>
            </a:r>
          </a:p>
        </p:txBody>
      </p:sp>
      <p:sp>
        <p:nvSpPr>
          <p:cNvPr id="3" name="Chỗ dành sẵn cho Văn bản 2">
            <a:extLst>
              <a:ext uri="{FF2B5EF4-FFF2-40B4-BE49-F238E27FC236}">
                <a16:creationId xmlns:a16="http://schemas.microsoft.com/office/drawing/2014/main" id="{3BA27A78-1874-488A-B215-7D763D338186}"/>
              </a:ext>
            </a:extLst>
          </p:cNvPr>
          <p:cNvSpPr>
            <a:spLocks noGrp="1"/>
          </p:cNvSpPr>
          <p:nvPr>
            <p:ph type="body" idx="1" hasCustomPrompt="1"/>
          </p:nvPr>
        </p:nvSpPr>
        <p:spPr>
          <a:xfrm>
            <a:off x="831850" y="4589463"/>
            <a:ext cx="10515600" cy="1500187"/>
          </a:xfrm>
        </p:spPr>
        <p:txBody>
          <a:bodyPr rtlCol="0"/>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vi-VN" noProof="0"/>
              <a:t>Chỉnh sửa kiểu văn bản Bản cái</a:t>
            </a:r>
          </a:p>
        </p:txBody>
      </p:sp>
      <p:sp>
        <p:nvSpPr>
          <p:cNvPr id="4" name="Chỗ dành sẵn cho Ngày tháng 3">
            <a:extLst>
              <a:ext uri="{FF2B5EF4-FFF2-40B4-BE49-F238E27FC236}">
                <a16:creationId xmlns:a16="http://schemas.microsoft.com/office/drawing/2014/main" id="{084BB3D1-3138-4B69-BF5D-4B1A213451CA}"/>
              </a:ext>
            </a:extLst>
          </p:cNvPr>
          <p:cNvSpPr>
            <a:spLocks noGrp="1"/>
          </p:cNvSpPr>
          <p:nvPr>
            <p:ph type="dt" sz="half" idx="10"/>
          </p:nvPr>
        </p:nvSpPr>
        <p:spPr/>
        <p:txBody>
          <a:bodyPr rtlCol="0"/>
          <a:lstStyle/>
          <a:p>
            <a:pPr rtl="0"/>
            <a:fld id="{9C36982E-B14F-41D3-BB8B-9104218E449D}" type="datetime1">
              <a:rPr lang="vi-VN" noProof="0" smtClean="0"/>
              <a:t>23/09/2022</a:t>
            </a:fld>
            <a:endParaRPr lang="vi-VN" noProof="0"/>
          </a:p>
        </p:txBody>
      </p:sp>
      <p:sp>
        <p:nvSpPr>
          <p:cNvPr id="5" name="Chỗ dành sẵn cho Chân trang 4">
            <a:extLst>
              <a:ext uri="{FF2B5EF4-FFF2-40B4-BE49-F238E27FC236}">
                <a16:creationId xmlns:a16="http://schemas.microsoft.com/office/drawing/2014/main" id="{0EFF90C5-31F4-4A22-AC00-3FB5ED291B28}"/>
              </a:ext>
            </a:extLst>
          </p:cNvPr>
          <p:cNvSpPr>
            <a:spLocks noGrp="1"/>
          </p:cNvSpPr>
          <p:nvPr>
            <p:ph type="ftr" sz="quarter" idx="11"/>
          </p:nvPr>
        </p:nvSpPr>
        <p:spPr/>
        <p:txBody>
          <a:bodyPr rtlCol="0"/>
          <a:lstStyle/>
          <a:p>
            <a:pPr rtl="0"/>
            <a:endParaRPr lang="vi-VN" noProof="0"/>
          </a:p>
        </p:txBody>
      </p:sp>
      <p:sp>
        <p:nvSpPr>
          <p:cNvPr id="6" name="Chỗ dành sẵn cho Số hiệu Bản chiếu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rtlCol="0"/>
          <a:lstStyle/>
          <a:p>
            <a:pPr rtl="0"/>
            <a:fld id="{A6AF1B4E-90EC-4A51-B6E5-B702C054ECB0}" type="slidenum">
              <a:rPr lang="vi-VN" noProof="0" smtClean="0"/>
              <a:t>‹#›</a:t>
            </a:fld>
            <a:endParaRPr lang="vi-VN" noProof="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ộ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60CAA11-CC97-44E5-AE4D-808FD741A066}"/>
              </a:ext>
            </a:extLst>
          </p:cNvPr>
          <p:cNvSpPr>
            <a:spLocks noGrp="1"/>
          </p:cNvSpPr>
          <p:nvPr>
            <p:ph type="title" hasCustomPrompt="1"/>
          </p:nvPr>
        </p:nvSpPr>
        <p:spPr/>
        <p:txBody>
          <a:bodyPr rtlCol="0"/>
          <a:lstStyle/>
          <a:p>
            <a:pPr rtl="0"/>
            <a:r>
              <a:rPr lang="vi-VN" noProof="0"/>
              <a:t>Bấm để chỉnh sửa kiểu tiêu đề Bản cái</a:t>
            </a:r>
          </a:p>
        </p:txBody>
      </p:sp>
      <p:sp>
        <p:nvSpPr>
          <p:cNvPr id="3" name="Chỗ dành sẵn cho Nội dung 2">
            <a:extLst>
              <a:ext uri="{FF2B5EF4-FFF2-40B4-BE49-F238E27FC236}">
                <a16:creationId xmlns:a16="http://schemas.microsoft.com/office/drawing/2014/main" id="{683AB6CB-9460-4BCA-86C5-5F26357AB80F}"/>
              </a:ext>
            </a:extLst>
          </p:cNvPr>
          <p:cNvSpPr>
            <a:spLocks noGrp="1"/>
          </p:cNvSpPr>
          <p:nvPr>
            <p:ph sz="half" idx="1" hasCustomPrompt="1"/>
          </p:nvPr>
        </p:nvSpPr>
        <p:spPr>
          <a:xfrm>
            <a:off x="838200" y="1825625"/>
            <a:ext cx="5181600" cy="4351338"/>
          </a:xfrm>
        </p:spPr>
        <p:txBody>
          <a:bodyPr rtlCol="0"/>
          <a:lstStyle/>
          <a:p>
            <a:pPr lvl="0" rtl="0"/>
            <a:r>
              <a:rPr lang="vi-VN" noProof="0"/>
              <a:t>Chỉnh sửa kiểu văn bản Bản cái</a:t>
            </a:r>
          </a:p>
          <a:p>
            <a:pPr lvl="1" rtl="0"/>
            <a:r>
              <a:rPr lang="vi-VN" noProof="0"/>
              <a:t>Mức hai</a:t>
            </a:r>
          </a:p>
          <a:p>
            <a:pPr lvl="2" rtl="0"/>
            <a:r>
              <a:rPr lang="vi-VN" noProof="0"/>
              <a:t>Mức ba</a:t>
            </a:r>
          </a:p>
          <a:p>
            <a:pPr lvl="3" rtl="0"/>
            <a:r>
              <a:rPr lang="vi-VN" noProof="0"/>
              <a:t>Mức bốn</a:t>
            </a:r>
          </a:p>
          <a:p>
            <a:pPr lvl="4" rtl="0"/>
            <a:r>
              <a:rPr lang="vi-VN" noProof="0"/>
              <a:t>Mức năm</a:t>
            </a:r>
          </a:p>
        </p:txBody>
      </p:sp>
      <p:sp>
        <p:nvSpPr>
          <p:cNvPr id="4" name="Chỗ dành sẵn cho Nội dung 3">
            <a:extLst>
              <a:ext uri="{FF2B5EF4-FFF2-40B4-BE49-F238E27FC236}">
                <a16:creationId xmlns:a16="http://schemas.microsoft.com/office/drawing/2014/main" id="{69FAB0F6-401D-4BAF-A300-65AD684DF961}"/>
              </a:ext>
            </a:extLst>
          </p:cNvPr>
          <p:cNvSpPr>
            <a:spLocks noGrp="1"/>
          </p:cNvSpPr>
          <p:nvPr>
            <p:ph sz="half" idx="2" hasCustomPrompt="1"/>
          </p:nvPr>
        </p:nvSpPr>
        <p:spPr>
          <a:xfrm>
            <a:off x="6172200" y="1825625"/>
            <a:ext cx="5181600" cy="4351338"/>
          </a:xfrm>
        </p:spPr>
        <p:txBody>
          <a:bodyPr rtlCol="0"/>
          <a:lstStyle/>
          <a:p>
            <a:pPr lvl="0" rtl="0"/>
            <a:r>
              <a:rPr lang="vi-VN" noProof="0"/>
              <a:t>Chỉnh sửa kiểu văn bản Bản cái</a:t>
            </a:r>
          </a:p>
          <a:p>
            <a:pPr lvl="1" rtl="0"/>
            <a:r>
              <a:rPr lang="vi-VN" noProof="0"/>
              <a:t>Mức hai</a:t>
            </a:r>
          </a:p>
          <a:p>
            <a:pPr lvl="2" rtl="0"/>
            <a:r>
              <a:rPr lang="vi-VN" noProof="0"/>
              <a:t>Mức ba</a:t>
            </a:r>
          </a:p>
          <a:p>
            <a:pPr lvl="3" rtl="0"/>
            <a:r>
              <a:rPr lang="vi-VN" noProof="0"/>
              <a:t>Mức bốn</a:t>
            </a:r>
          </a:p>
          <a:p>
            <a:pPr lvl="4" rtl="0"/>
            <a:r>
              <a:rPr lang="vi-VN" noProof="0"/>
              <a:t>Mức năm</a:t>
            </a:r>
          </a:p>
        </p:txBody>
      </p:sp>
      <p:sp>
        <p:nvSpPr>
          <p:cNvPr id="5" name="Chỗ dành sẵn cho Ngày tháng 4">
            <a:extLst>
              <a:ext uri="{FF2B5EF4-FFF2-40B4-BE49-F238E27FC236}">
                <a16:creationId xmlns:a16="http://schemas.microsoft.com/office/drawing/2014/main" id="{C4561BBA-B185-4B45-B152-3D320E15F550}"/>
              </a:ext>
            </a:extLst>
          </p:cNvPr>
          <p:cNvSpPr>
            <a:spLocks noGrp="1"/>
          </p:cNvSpPr>
          <p:nvPr>
            <p:ph type="dt" sz="half" idx="10"/>
          </p:nvPr>
        </p:nvSpPr>
        <p:spPr/>
        <p:txBody>
          <a:bodyPr rtlCol="0"/>
          <a:lstStyle/>
          <a:p>
            <a:pPr rtl="0"/>
            <a:fld id="{33EC2CAD-01C6-4F04-8E96-786FC7D7A9A4}" type="datetime1">
              <a:rPr lang="vi-VN" noProof="0" smtClean="0"/>
              <a:t>23/09/2022</a:t>
            </a:fld>
            <a:endParaRPr lang="vi-VN" noProof="0"/>
          </a:p>
        </p:txBody>
      </p:sp>
      <p:sp>
        <p:nvSpPr>
          <p:cNvPr id="6" name="Chỗ dành sẵn cho Chân trang 5">
            <a:extLst>
              <a:ext uri="{FF2B5EF4-FFF2-40B4-BE49-F238E27FC236}">
                <a16:creationId xmlns:a16="http://schemas.microsoft.com/office/drawing/2014/main" id="{D61CD760-96AC-4821-A56B-0B805F2FAD44}"/>
              </a:ext>
            </a:extLst>
          </p:cNvPr>
          <p:cNvSpPr>
            <a:spLocks noGrp="1"/>
          </p:cNvSpPr>
          <p:nvPr>
            <p:ph type="ftr" sz="quarter" idx="11"/>
          </p:nvPr>
        </p:nvSpPr>
        <p:spPr/>
        <p:txBody>
          <a:bodyPr rtlCol="0"/>
          <a:lstStyle/>
          <a:p>
            <a:pPr rtl="0"/>
            <a:endParaRPr lang="vi-VN" noProof="0"/>
          </a:p>
        </p:txBody>
      </p:sp>
      <p:sp>
        <p:nvSpPr>
          <p:cNvPr id="7" name="Chỗ dành sẵn cho Số hiệu Bản chiếu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rtlCol="0"/>
          <a:lstStyle/>
          <a:p>
            <a:pPr rtl="0"/>
            <a:fld id="{A6AF1B4E-90EC-4A51-B6E5-B702C054ECB0}" type="slidenum">
              <a:rPr lang="vi-VN" noProof="0" smtClean="0"/>
              <a:t>‹#›</a:t>
            </a:fld>
            <a:endParaRPr lang="vi-VN" noProof="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o sá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1EA47C3-C498-415A-A057-E19BCEB5F28D}"/>
              </a:ext>
            </a:extLst>
          </p:cNvPr>
          <p:cNvSpPr>
            <a:spLocks noGrp="1"/>
          </p:cNvSpPr>
          <p:nvPr>
            <p:ph type="title" hasCustomPrompt="1"/>
          </p:nvPr>
        </p:nvSpPr>
        <p:spPr>
          <a:xfrm>
            <a:off x="839788" y="365125"/>
            <a:ext cx="10515600" cy="1325563"/>
          </a:xfrm>
        </p:spPr>
        <p:txBody>
          <a:bodyPr rtlCol="0"/>
          <a:lstStyle/>
          <a:p>
            <a:pPr rtl="0"/>
            <a:r>
              <a:rPr lang="vi-VN" noProof="0"/>
              <a:t>Bấm để chỉnh sửa kiểu tiêu đề Bản cái</a:t>
            </a:r>
          </a:p>
        </p:txBody>
      </p:sp>
      <p:sp>
        <p:nvSpPr>
          <p:cNvPr id="3" name="Chỗ dành sẵn cho Văn bản 2">
            <a:extLst>
              <a:ext uri="{FF2B5EF4-FFF2-40B4-BE49-F238E27FC236}">
                <a16:creationId xmlns:a16="http://schemas.microsoft.com/office/drawing/2014/main" id="{7BF6677F-2712-4810-A3AA-56FA75386D2A}"/>
              </a:ext>
            </a:extLst>
          </p:cNvPr>
          <p:cNvSpPr>
            <a:spLocks noGrp="1"/>
          </p:cNvSpPr>
          <p:nvPr>
            <p:ph type="body" idx="1" hasCustomPrompt="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vi-VN" noProof="0"/>
              <a:t>Chỉnh sửa kiểu văn bản Bản cái</a:t>
            </a:r>
          </a:p>
        </p:txBody>
      </p:sp>
      <p:sp>
        <p:nvSpPr>
          <p:cNvPr id="4" name="Chỗ dành sẵn cho Nội dung 3">
            <a:extLst>
              <a:ext uri="{FF2B5EF4-FFF2-40B4-BE49-F238E27FC236}">
                <a16:creationId xmlns:a16="http://schemas.microsoft.com/office/drawing/2014/main" id="{F871B54A-6775-4978-8E19-32694C9B5E38}"/>
              </a:ext>
            </a:extLst>
          </p:cNvPr>
          <p:cNvSpPr>
            <a:spLocks noGrp="1"/>
          </p:cNvSpPr>
          <p:nvPr>
            <p:ph sz="half" idx="2" hasCustomPrompt="1"/>
          </p:nvPr>
        </p:nvSpPr>
        <p:spPr>
          <a:xfrm>
            <a:off x="839788" y="2505075"/>
            <a:ext cx="5157787" cy="3684588"/>
          </a:xfrm>
        </p:spPr>
        <p:txBody>
          <a:bodyPr rtlCol="0"/>
          <a:lstStyle/>
          <a:p>
            <a:pPr lvl="0" rtl="0"/>
            <a:r>
              <a:rPr lang="vi-VN" noProof="0"/>
              <a:t>Chỉnh sửa kiểu văn bản Bản cái</a:t>
            </a:r>
          </a:p>
          <a:p>
            <a:pPr lvl="1" rtl="0"/>
            <a:r>
              <a:rPr lang="vi-VN" noProof="0"/>
              <a:t>Mức hai</a:t>
            </a:r>
          </a:p>
          <a:p>
            <a:pPr lvl="2" rtl="0"/>
            <a:r>
              <a:rPr lang="vi-VN" noProof="0"/>
              <a:t>Mức ba</a:t>
            </a:r>
          </a:p>
          <a:p>
            <a:pPr lvl="3" rtl="0"/>
            <a:r>
              <a:rPr lang="vi-VN" noProof="0"/>
              <a:t>Mức bốn</a:t>
            </a:r>
          </a:p>
          <a:p>
            <a:pPr lvl="4" rtl="0"/>
            <a:r>
              <a:rPr lang="vi-VN" noProof="0"/>
              <a:t>Mức năm</a:t>
            </a:r>
          </a:p>
        </p:txBody>
      </p:sp>
      <p:sp>
        <p:nvSpPr>
          <p:cNvPr id="5" name="Chỗ dành sẵn cho Văn bản 4">
            <a:extLst>
              <a:ext uri="{FF2B5EF4-FFF2-40B4-BE49-F238E27FC236}">
                <a16:creationId xmlns:a16="http://schemas.microsoft.com/office/drawing/2014/main" id="{DDBA1303-B245-476D-BD02-A4E4A359F6E7}"/>
              </a:ext>
            </a:extLst>
          </p:cNvPr>
          <p:cNvSpPr>
            <a:spLocks noGrp="1"/>
          </p:cNvSpPr>
          <p:nvPr>
            <p:ph type="body" sz="quarter" idx="3" hasCustomPrompt="1"/>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vi-VN" noProof="0"/>
              <a:t>Chỉnh sửa kiểu văn bản Bản cái</a:t>
            </a:r>
          </a:p>
        </p:txBody>
      </p:sp>
      <p:sp>
        <p:nvSpPr>
          <p:cNvPr id="6" name="Chỗ dành sẵn cho Nội dung 5">
            <a:extLst>
              <a:ext uri="{FF2B5EF4-FFF2-40B4-BE49-F238E27FC236}">
                <a16:creationId xmlns:a16="http://schemas.microsoft.com/office/drawing/2014/main" id="{BE8E898F-5B79-46F1-89C1-F827997CC485}"/>
              </a:ext>
            </a:extLst>
          </p:cNvPr>
          <p:cNvSpPr>
            <a:spLocks noGrp="1"/>
          </p:cNvSpPr>
          <p:nvPr>
            <p:ph sz="quarter" idx="4" hasCustomPrompt="1"/>
          </p:nvPr>
        </p:nvSpPr>
        <p:spPr>
          <a:xfrm>
            <a:off x="6172200" y="2505075"/>
            <a:ext cx="5183188" cy="3684588"/>
          </a:xfrm>
        </p:spPr>
        <p:txBody>
          <a:bodyPr rtlCol="0"/>
          <a:lstStyle/>
          <a:p>
            <a:pPr lvl="0" rtl="0"/>
            <a:r>
              <a:rPr lang="vi-VN" noProof="0"/>
              <a:t>Chỉnh sửa kiểu văn bản Bản cái</a:t>
            </a:r>
          </a:p>
          <a:p>
            <a:pPr lvl="1" rtl="0"/>
            <a:r>
              <a:rPr lang="vi-VN" noProof="0"/>
              <a:t>Mức hai</a:t>
            </a:r>
          </a:p>
          <a:p>
            <a:pPr lvl="2" rtl="0"/>
            <a:r>
              <a:rPr lang="vi-VN" noProof="0"/>
              <a:t>Mức ba</a:t>
            </a:r>
          </a:p>
          <a:p>
            <a:pPr lvl="3" rtl="0"/>
            <a:r>
              <a:rPr lang="vi-VN" noProof="0"/>
              <a:t>Mức bốn</a:t>
            </a:r>
          </a:p>
          <a:p>
            <a:pPr lvl="4" rtl="0"/>
            <a:r>
              <a:rPr lang="vi-VN" noProof="0"/>
              <a:t>Mức năm</a:t>
            </a:r>
          </a:p>
        </p:txBody>
      </p:sp>
      <p:sp>
        <p:nvSpPr>
          <p:cNvPr id="7" name="Chỗ dành sẵn cho Ngày tháng 6">
            <a:extLst>
              <a:ext uri="{FF2B5EF4-FFF2-40B4-BE49-F238E27FC236}">
                <a16:creationId xmlns:a16="http://schemas.microsoft.com/office/drawing/2014/main" id="{6B417A4D-2EC9-4294-BFF4-EAE22EE1099A}"/>
              </a:ext>
            </a:extLst>
          </p:cNvPr>
          <p:cNvSpPr>
            <a:spLocks noGrp="1"/>
          </p:cNvSpPr>
          <p:nvPr>
            <p:ph type="dt" sz="half" idx="10"/>
          </p:nvPr>
        </p:nvSpPr>
        <p:spPr/>
        <p:txBody>
          <a:bodyPr rtlCol="0"/>
          <a:lstStyle/>
          <a:p>
            <a:pPr rtl="0"/>
            <a:fld id="{3C4A6CC9-DF10-42D0-B55E-63FCF72C8F77}" type="datetime1">
              <a:rPr lang="vi-VN" noProof="0" smtClean="0"/>
              <a:t>23/09/2022</a:t>
            </a:fld>
            <a:endParaRPr lang="vi-VN" noProof="0"/>
          </a:p>
        </p:txBody>
      </p:sp>
      <p:sp>
        <p:nvSpPr>
          <p:cNvPr id="8" name="Chỗ dành sẵn cho Chân trang 7">
            <a:extLst>
              <a:ext uri="{FF2B5EF4-FFF2-40B4-BE49-F238E27FC236}">
                <a16:creationId xmlns:a16="http://schemas.microsoft.com/office/drawing/2014/main" id="{6150E317-3602-42A1-BB7F-0184072E8D5F}"/>
              </a:ext>
            </a:extLst>
          </p:cNvPr>
          <p:cNvSpPr>
            <a:spLocks noGrp="1"/>
          </p:cNvSpPr>
          <p:nvPr>
            <p:ph type="ftr" sz="quarter" idx="11"/>
          </p:nvPr>
        </p:nvSpPr>
        <p:spPr/>
        <p:txBody>
          <a:bodyPr rtlCol="0"/>
          <a:lstStyle/>
          <a:p>
            <a:pPr rtl="0"/>
            <a:endParaRPr lang="vi-VN" noProof="0"/>
          </a:p>
        </p:txBody>
      </p:sp>
      <p:sp>
        <p:nvSpPr>
          <p:cNvPr id="9" name="Chỗ dành sẵn cho Số hiệu Bản chiếu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rtlCol="0"/>
          <a:lstStyle/>
          <a:p>
            <a:pPr rtl="0"/>
            <a:fld id="{A6AF1B4E-90EC-4A51-B6E5-B702C054ECB0}" type="slidenum">
              <a:rPr lang="vi-VN" noProof="0" smtClean="0"/>
              <a:t>‹#›</a:t>
            </a:fld>
            <a:endParaRPr lang="vi-VN" noProof="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ỉ Tiêu đề">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19F68FC-5755-447A-8D7F-9ADED3E994A3}"/>
              </a:ext>
            </a:extLst>
          </p:cNvPr>
          <p:cNvSpPr>
            <a:spLocks noGrp="1"/>
          </p:cNvSpPr>
          <p:nvPr>
            <p:ph type="title" hasCustomPrompt="1"/>
          </p:nvPr>
        </p:nvSpPr>
        <p:spPr/>
        <p:txBody>
          <a:bodyPr rtlCol="0"/>
          <a:lstStyle/>
          <a:p>
            <a:pPr rtl="0"/>
            <a:r>
              <a:rPr lang="vi-VN" noProof="0"/>
              <a:t>Bấm để chỉnh sửa kiểu tiêu đề Bản cái</a:t>
            </a:r>
          </a:p>
        </p:txBody>
      </p:sp>
      <p:sp>
        <p:nvSpPr>
          <p:cNvPr id="3" name="Chỗ dành sẵn cho Ngày tháng 2">
            <a:extLst>
              <a:ext uri="{FF2B5EF4-FFF2-40B4-BE49-F238E27FC236}">
                <a16:creationId xmlns:a16="http://schemas.microsoft.com/office/drawing/2014/main" id="{8AB50287-81AA-46CA-8CB3-53A7F8313741}"/>
              </a:ext>
            </a:extLst>
          </p:cNvPr>
          <p:cNvSpPr>
            <a:spLocks noGrp="1"/>
          </p:cNvSpPr>
          <p:nvPr>
            <p:ph type="dt" sz="half" idx="10"/>
          </p:nvPr>
        </p:nvSpPr>
        <p:spPr/>
        <p:txBody>
          <a:bodyPr rtlCol="0"/>
          <a:lstStyle/>
          <a:p>
            <a:pPr rtl="0"/>
            <a:fld id="{A9821A16-A3A3-4B3F-A2D3-5073439EF6E4}" type="datetime1">
              <a:rPr lang="vi-VN" noProof="0" smtClean="0"/>
              <a:t>23/09/2022</a:t>
            </a:fld>
            <a:endParaRPr lang="vi-VN" noProof="0"/>
          </a:p>
        </p:txBody>
      </p:sp>
      <p:sp>
        <p:nvSpPr>
          <p:cNvPr id="4" name="Chỗ dành sẵn cho Chân trang 3">
            <a:extLst>
              <a:ext uri="{FF2B5EF4-FFF2-40B4-BE49-F238E27FC236}">
                <a16:creationId xmlns:a16="http://schemas.microsoft.com/office/drawing/2014/main" id="{2F1BA4AA-02C9-459E-9362-3DA60E3B5972}"/>
              </a:ext>
            </a:extLst>
          </p:cNvPr>
          <p:cNvSpPr>
            <a:spLocks noGrp="1"/>
          </p:cNvSpPr>
          <p:nvPr>
            <p:ph type="ftr" sz="quarter" idx="11"/>
          </p:nvPr>
        </p:nvSpPr>
        <p:spPr/>
        <p:txBody>
          <a:bodyPr rtlCol="0"/>
          <a:lstStyle/>
          <a:p>
            <a:pPr rtl="0"/>
            <a:endParaRPr lang="vi-VN" noProof="0"/>
          </a:p>
        </p:txBody>
      </p:sp>
      <p:sp>
        <p:nvSpPr>
          <p:cNvPr id="5" name="Chỗ dành sẵn cho Số hiệu Bản chiếu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rtlCol="0"/>
          <a:lstStyle/>
          <a:p>
            <a:pPr rtl="0"/>
            <a:fld id="{A6AF1B4E-90EC-4A51-B6E5-B702C054ECB0}" type="slidenum">
              <a:rPr lang="vi-VN" noProof="0" smtClean="0"/>
              <a:t>‹#›</a:t>
            </a:fld>
            <a:endParaRPr lang="vi-VN" noProof="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ố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B46ACAA5-F8E7-46E9-8BA7-A510948B62CC}"/>
              </a:ext>
            </a:extLst>
          </p:cNvPr>
          <p:cNvSpPr>
            <a:spLocks noGrp="1"/>
          </p:cNvSpPr>
          <p:nvPr>
            <p:ph type="dt" sz="half" idx="10"/>
          </p:nvPr>
        </p:nvSpPr>
        <p:spPr/>
        <p:txBody>
          <a:bodyPr rtlCol="0"/>
          <a:lstStyle/>
          <a:p>
            <a:pPr rtl="0"/>
            <a:fld id="{DE94A255-6168-46AF-B463-0F545EC82FF7}" type="datetime1">
              <a:rPr lang="vi-VN" noProof="0" smtClean="0"/>
              <a:t>23/09/2022</a:t>
            </a:fld>
            <a:endParaRPr lang="vi-VN" noProof="0"/>
          </a:p>
        </p:txBody>
      </p:sp>
      <p:sp>
        <p:nvSpPr>
          <p:cNvPr id="3" name="Chỗ dành sẵn cho Chân trang 2">
            <a:extLst>
              <a:ext uri="{FF2B5EF4-FFF2-40B4-BE49-F238E27FC236}">
                <a16:creationId xmlns:a16="http://schemas.microsoft.com/office/drawing/2014/main" id="{D1F2DEE8-5654-4DCA-A8D0-D883E52B6FBC}"/>
              </a:ext>
            </a:extLst>
          </p:cNvPr>
          <p:cNvSpPr>
            <a:spLocks noGrp="1"/>
          </p:cNvSpPr>
          <p:nvPr>
            <p:ph type="ftr" sz="quarter" idx="11"/>
          </p:nvPr>
        </p:nvSpPr>
        <p:spPr/>
        <p:txBody>
          <a:bodyPr rtlCol="0"/>
          <a:lstStyle/>
          <a:p>
            <a:pPr rtl="0"/>
            <a:endParaRPr lang="vi-VN" noProof="0"/>
          </a:p>
        </p:txBody>
      </p:sp>
      <p:sp>
        <p:nvSpPr>
          <p:cNvPr id="4" name="Chỗ dành sẵn cho Số hiệu Bản chiếu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rtlCol="0"/>
          <a:lstStyle/>
          <a:p>
            <a:pPr rtl="0"/>
            <a:fld id="{A6AF1B4E-90EC-4A51-B6E5-B702C054ECB0}" type="slidenum">
              <a:rPr lang="vi-VN" noProof="0" smtClean="0"/>
              <a:t>‹#›</a:t>
            </a:fld>
            <a:endParaRPr lang="vi-VN" noProof="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ội dung có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291DA80-336B-4DBB-91A1-6E3E4B3C20AA}"/>
              </a:ext>
            </a:extLst>
          </p:cNvPr>
          <p:cNvSpPr>
            <a:spLocks noGrp="1"/>
          </p:cNvSpPr>
          <p:nvPr>
            <p:ph type="title" hasCustomPrompt="1"/>
          </p:nvPr>
        </p:nvSpPr>
        <p:spPr>
          <a:xfrm>
            <a:off x="839788" y="457200"/>
            <a:ext cx="3932237" cy="1600200"/>
          </a:xfrm>
        </p:spPr>
        <p:txBody>
          <a:bodyPr rtlCol="0" anchor="b"/>
          <a:lstStyle>
            <a:lvl1pPr>
              <a:defRPr sz="3200"/>
            </a:lvl1pPr>
          </a:lstStyle>
          <a:p>
            <a:pPr rtl="0"/>
            <a:r>
              <a:rPr lang="vi-VN" noProof="0"/>
              <a:t>Bấm để chỉnh sửa kiểu tiêu đề Bản cái</a:t>
            </a:r>
          </a:p>
        </p:txBody>
      </p:sp>
      <p:sp>
        <p:nvSpPr>
          <p:cNvPr id="3" name="Chỗ dành sẵn cho Nội dung 2">
            <a:extLst>
              <a:ext uri="{FF2B5EF4-FFF2-40B4-BE49-F238E27FC236}">
                <a16:creationId xmlns:a16="http://schemas.microsoft.com/office/drawing/2014/main" id="{3840D456-F0A3-4789-A310-A23F01B2EC00}"/>
              </a:ext>
            </a:extLst>
          </p:cNvPr>
          <p:cNvSpPr>
            <a:spLocks noGrp="1"/>
          </p:cNvSpPr>
          <p:nvPr>
            <p:ph idx="1" hasCustomPrompt="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vi-VN" noProof="0"/>
              <a:t>Chỉnh sửa kiểu văn bản Bản cái</a:t>
            </a:r>
          </a:p>
          <a:p>
            <a:pPr lvl="1" rtl="0"/>
            <a:r>
              <a:rPr lang="vi-VN" noProof="0"/>
              <a:t>Mức hai</a:t>
            </a:r>
          </a:p>
          <a:p>
            <a:pPr lvl="2" rtl="0"/>
            <a:r>
              <a:rPr lang="vi-VN" noProof="0"/>
              <a:t>Mức ba</a:t>
            </a:r>
          </a:p>
          <a:p>
            <a:pPr lvl="3" rtl="0"/>
            <a:r>
              <a:rPr lang="vi-VN" noProof="0"/>
              <a:t>Mức bốn</a:t>
            </a:r>
          </a:p>
          <a:p>
            <a:pPr lvl="4" rtl="0"/>
            <a:r>
              <a:rPr lang="vi-VN" noProof="0"/>
              <a:t>Mức năm</a:t>
            </a:r>
          </a:p>
        </p:txBody>
      </p:sp>
      <p:sp>
        <p:nvSpPr>
          <p:cNvPr id="4" name="Chỗ dành sẵn cho Văn bản 3">
            <a:extLst>
              <a:ext uri="{FF2B5EF4-FFF2-40B4-BE49-F238E27FC236}">
                <a16:creationId xmlns:a16="http://schemas.microsoft.com/office/drawing/2014/main" id="{CB8A8B05-7071-44D4-80F7-3E8191C9A49B}"/>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vi-VN" noProof="0"/>
              <a:t>Chỉnh sửa kiểu văn bản Bản cái</a:t>
            </a:r>
          </a:p>
        </p:txBody>
      </p:sp>
      <p:sp>
        <p:nvSpPr>
          <p:cNvPr id="5" name="Chỗ dành sẵn cho Ngày tháng 4">
            <a:extLst>
              <a:ext uri="{FF2B5EF4-FFF2-40B4-BE49-F238E27FC236}">
                <a16:creationId xmlns:a16="http://schemas.microsoft.com/office/drawing/2014/main" id="{E5D8562E-E6F1-449B-909C-98426BA86B36}"/>
              </a:ext>
            </a:extLst>
          </p:cNvPr>
          <p:cNvSpPr>
            <a:spLocks noGrp="1"/>
          </p:cNvSpPr>
          <p:nvPr>
            <p:ph type="dt" sz="half" idx="10"/>
          </p:nvPr>
        </p:nvSpPr>
        <p:spPr/>
        <p:txBody>
          <a:bodyPr rtlCol="0"/>
          <a:lstStyle/>
          <a:p>
            <a:pPr rtl="0"/>
            <a:fld id="{C5E29DB1-7129-40E4-90E3-F3F24F9DF65A}" type="datetime1">
              <a:rPr lang="vi-VN" noProof="0" smtClean="0"/>
              <a:t>23/09/2022</a:t>
            </a:fld>
            <a:endParaRPr lang="vi-VN" noProof="0"/>
          </a:p>
        </p:txBody>
      </p:sp>
      <p:sp>
        <p:nvSpPr>
          <p:cNvPr id="6" name="Chỗ dành sẵn cho Chân trang 5">
            <a:extLst>
              <a:ext uri="{FF2B5EF4-FFF2-40B4-BE49-F238E27FC236}">
                <a16:creationId xmlns:a16="http://schemas.microsoft.com/office/drawing/2014/main" id="{7EB47A9A-FB08-407B-A73A-0AC513F0FD5A}"/>
              </a:ext>
            </a:extLst>
          </p:cNvPr>
          <p:cNvSpPr>
            <a:spLocks noGrp="1"/>
          </p:cNvSpPr>
          <p:nvPr>
            <p:ph type="ftr" sz="quarter" idx="11"/>
          </p:nvPr>
        </p:nvSpPr>
        <p:spPr/>
        <p:txBody>
          <a:bodyPr rtlCol="0"/>
          <a:lstStyle/>
          <a:p>
            <a:pPr rtl="0"/>
            <a:endParaRPr lang="vi-VN" noProof="0"/>
          </a:p>
        </p:txBody>
      </p:sp>
      <p:sp>
        <p:nvSpPr>
          <p:cNvPr id="7" name="Chỗ dành sẵn cho Số hiệu Bản chiếu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rtlCol="0"/>
          <a:lstStyle/>
          <a:p>
            <a:pPr rtl="0"/>
            <a:fld id="{A6AF1B4E-90EC-4A51-B6E5-B702C054ECB0}" type="slidenum">
              <a:rPr lang="vi-VN" noProof="0" smtClean="0"/>
              <a:t>‹#›</a:t>
            </a:fld>
            <a:endParaRPr lang="vi-VN" noProof="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Ảnh có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CAD474D-6779-4C23-BD3C-82F5DC3E3E2F}"/>
              </a:ext>
            </a:extLst>
          </p:cNvPr>
          <p:cNvSpPr>
            <a:spLocks noGrp="1"/>
          </p:cNvSpPr>
          <p:nvPr>
            <p:ph type="title" hasCustomPrompt="1"/>
          </p:nvPr>
        </p:nvSpPr>
        <p:spPr>
          <a:xfrm>
            <a:off x="839788" y="457200"/>
            <a:ext cx="3932237" cy="1600200"/>
          </a:xfrm>
        </p:spPr>
        <p:txBody>
          <a:bodyPr rtlCol="0" anchor="b"/>
          <a:lstStyle>
            <a:lvl1pPr>
              <a:defRPr sz="3200"/>
            </a:lvl1pPr>
          </a:lstStyle>
          <a:p>
            <a:pPr rtl="0"/>
            <a:r>
              <a:rPr lang="vi-VN" noProof="0"/>
              <a:t>Bấm để chỉnh sửa kiểu tiêu đề Bản cái</a:t>
            </a:r>
          </a:p>
        </p:txBody>
      </p:sp>
      <p:sp>
        <p:nvSpPr>
          <p:cNvPr id="3" name="Chỗ dành sẵn cho Hình ảnh 2">
            <a:extLst>
              <a:ext uri="{FF2B5EF4-FFF2-40B4-BE49-F238E27FC236}">
                <a16:creationId xmlns:a16="http://schemas.microsoft.com/office/drawing/2014/main" id="{0A21096C-E430-49C7-A801-21C0BD95DC42}"/>
              </a:ext>
            </a:extLst>
          </p:cNvPr>
          <p:cNvSpPr>
            <a:spLocks noGrp="1"/>
          </p:cNvSpPr>
          <p:nvPr>
            <p:ph type="pic" idx="1" hasCustomPrompt="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vi-VN" noProof="0"/>
              <a:t>Bấm vào biểu tượng để thêm ảnh</a:t>
            </a:r>
          </a:p>
        </p:txBody>
      </p:sp>
      <p:sp>
        <p:nvSpPr>
          <p:cNvPr id="4" name="Chỗ dành sẵn cho Văn bản 3">
            <a:extLst>
              <a:ext uri="{FF2B5EF4-FFF2-40B4-BE49-F238E27FC236}">
                <a16:creationId xmlns:a16="http://schemas.microsoft.com/office/drawing/2014/main" id="{0024828F-334F-4A50-850D-10684F245271}"/>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vi-VN" noProof="0"/>
              <a:t>Chỉnh sửa kiểu văn bản Bản cái</a:t>
            </a:r>
          </a:p>
        </p:txBody>
      </p:sp>
      <p:sp>
        <p:nvSpPr>
          <p:cNvPr id="5" name="Chỗ dành sẵn cho Ngày tháng 4">
            <a:extLst>
              <a:ext uri="{FF2B5EF4-FFF2-40B4-BE49-F238E27FC236}">
                <a16:creationId xmlns:a16="http://schemas.microsoft.com/office/drawing/2014/main" id="{533293F4-2B70-4BB5-A982-219E4133E251}"/>
              </a:ext>
            </a:extLst>
          </p:cNvPr>
          <p:cNvSpPr>
            <a:spLocks noGrp="1"/>
          </p:cNvSpPr>
          <p:nvPr>
            <p:ph type="dt" sz="half" idx="10"/>
          </p:nvPr>
        </p:nvSpPr>
        <p:spPr/>
        <p:txBody>
          <a:bodyPr rtlCol="0"/>
          <a:lstStyle/>
          <a:p>
            <a:pPr rtl="0"/>
            <a:fld id="{7E6B7B2C-AB1D-4BF8-9C5E-21BB20E8FF24}" type="datetime1">
              <a:rPr lang="vi-VN" noProof="0" smtClean="0"/>
              <a:t>23/09/2022</a:t>
            </a:fld>
            <a:endParaRPr lang="vi-VN" noProof="0"/>
          </a:p>
        </p:txBody>
      </p:sp>
      <p:sp>
        <p:nvSpPr>
          <p:cNvPr id="6" name="Chỗ dành sẵn cho Chân trang 5">
            <a:extLst>
              <a:ext uri="{FF2B5EF4-FFF2-40B4-BE49-F238E27FC236}">
                <a16:creationId xmlns:a16="http://schemas.microsoft.com/office/drawing/2014/main" id="{C4F9A86F-B378-4759-B50E-2E0BFAE62463}"/>
              </a:ext>
            </a:extLst>
          </p:cNvPr>
          <p:cNvSpPr>
            <a:spLocks noGrp="1"/>
          </p:cNvSpPr>
          <p:nvPr>
            <p:ph type="ftr" sz="quarter" idx="11"/>
          </p:nvPr>
        </p:nvSpPr>
        <p:spPr/>
        <p:txBody>
          <a:bodyPr rtlCol="0"/>
          <a:lstStyle/>
          <a:p>
            <a:pPr rtl="0"/>
            <a:endParaRPr lang="vi-VN" noProof="0"/>
          </a:p>
        </p:txBody>
      </p:sp>
      <p:sp>
        <p:nvSpPr>
          <p:cNvPr id="7" name="Chỗ dành sẵn cho Số hiệu Bản chiếu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rtlCol="0"/>
          <a:lstStyle/>
          <a:p>
            <a:pPr rtl="0"/>
            <a:fld id="{A6AF1B4E-90EC-4A51-B6E5-B702C054ECB0}" type="slidenum">
              <a:rPr lang="vi-VN" noProof="0" smtClean="0"/>
              <a:t>‹#›</a:t>
            </a:fld>
            <a:endParaRPr lang="vi-VN" noProof="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vi-VN" noProof="0" dirty="0" err="1"/>
              <a:t>Bấm</a:t>
            </a:r>
            <a:r>
              <a:rPr lang="vi-VN" noProof="0" dirty="0"/>
              <a:t> </a:t>
            </a:r>
            <a:r>
              <a:rPr lang="vi-VN" noProof="0" dirty="0" err="1"/>
              <a:t>để</a:t>
            </a:r>
            <a:r>
              <a:rPr lang="vi-VN" noProof="0" dirty="0"/>
              <a:t> </a:t>
            </a:r>
            <a:r>
              <a:rPr lang="vi-VN" noProof="0" dirty="0" err="1"/>
              <a:t>chỉnh</a:t>
            </a:r>
            <a:r>
              <a:rPr lang="vi-VN" noProof="0" dirty="0"/>
              <a:t> </a:t>
            </a:r>
            <a:r>
              <a:rPr lang="vi-VN" noProof="0" dirty="0" err="1"/>
              <a:t>sửa</a:t>
            </a:r>
            <a:r>
              <a:rPr lang="vi-VN" noProof="0" dirty="0"/>
              <a:t> </a:t>
            </a:r>
            <a:r>
              <a:rPr lang="vi-VN" noProof="0" dirty="0" err="1"/>
              <a:t>kiểu</a:t>
            </a:r>
            <a:r>
              <a:rPr lang="vi-VN" noProof="0" dirty="0"/>
              <a:t> tiêu đề Bản cái</a:t>
            </a:r>
          </a:p>
        </p:txBody>
      </p:sp>
      <p:sp>
        <p:nvSpPr>
          <p:cNvPr id="3" name="Chỗ dành sẵn cho Văn bản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vi-VN" noProof="0" dirty="0" err="1"/>
              <a:t>Chỉnh</a:t>
            </a:r>
            <a:r>
              <a:rPr lang="vi-VN" noProof="0" dirty="0"/>
              <a:t> sửa </a:t>
            </a:r>
            <a:r>
              <a:rPr lang="vi-VN" noProof="0" dirty="0" err="1"/>
              <a:t>kiểu</a:t>
            </a:r>
            <a:r>
              <a:rPr lang="vi-VN" noProof="0" dirty="0"/>
              <a:t> văn bản </a:t>
            </a:r>
            <a:r>
              <a:rPr lang="vi-VN" noProof="0" dirty="0" err="1"/>
              <a:t>Bản</a:t>
            </a:r>
            <a:r>
              <a:rPr lang="vi-VN" noProof="0" dirty="0"/>
              <a:t> </a:t>
            </a:r>
            <a:r>
              <a:rPr lang="vi-VN" noProof="0" dirty="0" err="1"/>
              <a:t>cái</a:t>
            </a:r>
            <a:endParaRPr lang="vi-VN" noProof="0" dirty="0"/>
          </a:p>
          <a:p>
            <a:pPr lvl="1" rtl="0"/>
            <a:r>
              <a:rPr lang="vi-VN" noProof="0" dirty="0" err="1"/>
              <a:t>Mức</a:t>
            </a:r>
            <a:r>
              <a:rPr lang="vi-VN" noProof="0" dirty="0"/>
              <a:t> hai</a:t>
            </a:r>
          </a:p>
          <a:p>
            <a:pPr lvl="2" rtl="0"/>
            <a:r>
              <a:rPr lang="vi-VN" noProof="0" dirty="0" err="1"/>
              <a:t>Mức</a:t>
            </a:r>
            <a:r>
              <a:rPr lang="vi-VN" noProof="0" dirty="0"/>
              <a:t> ba</a:t>
            </a:r>
          </a:p>
          <a:p>
            <a:pPr lvl="3" rtl="0"/>
            <a:r>
              <a:rPr lang="vi-VN" noProof="0" dirty="0" err="1"/>
              <a:t>Mức</a:t>
            </a:r>
            <a:r>
              <a:rPr lang="vi-VN" noProof="0" dirty="0"/>
              <a:t> bốn</a:t>
            </a:r>
          </a:p>
          <a:p>
            <a:pPr lvl="4" rtl="0"/>
            <a:r>
              <a:rPr lang="vi-VN" noProof="0" dirty="0" err="1"/>
              <a:t>Mức</a:t>
            </a:r>
            <a:r>
              <a:rPr lang="vi-VN" noProof="0" dirty="0"/>
              <a:t> năm</a:t>
            </a:r>
          </a:p>
        </p:txBody>
      </p:sp>
      <p:sp>
        <p:nvSpPr>
          <p:cNvPr id="4" name="Chỗ dành sẵn cho Ngày tháng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cs typeface="Calibri" panose="020F0502020204030204" pitchFamily="34" charset="0"/>
              </a:defRPr>
            </a:lvl1pPr>
          </a:lstStyle>
          <a:p>
            <a:fld id="{16F5ECDB-427F-4ED6-AEEF-3C7C48AB2473}" type="datetime1">
              <a:rPr lang="vi-VN" noProof="0" smtClean="0"/>
              <a:pPr/>
              <a:t>23/09/2022</a:t>
            </a:fld>
            <a:endParaRPr lang="vi-VN" noProof="0">
              <a:latin typeface="Calibri" panose="020F0502020204030204" pitchFamily="34" charset="0"/>
              <a:cs typeface="Calibri" panose="020F0502020204030204" pitchFamily="34" charset="0"/>
            </a:endParaRPr>
          </a:p>
        </p:txBody>
      </p:sp>
      <p:sp>
        <p:nvSpPr>
          <p:cNvPr id="5" name="Chỗ dành sẵn cho Chân trang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Calibri" panose="020F0502020204030204" pitchFamily="34" charset="0"/>
                <a:cs typeface="Calibri" panose="020F0502020204030204" pitchFamily="34" charset="0"/>
              </a:defRPr>
            </a:lvl1pPr>
          </a:lstStyle>
          <a:p>
            <a:endParaRPr lang="vi-VN" noProof="0">
              <a:latin typeface="Calibri" panose="020F0502020204030204" pitchFamily="34" charset="0"/>
              <a:cs typeface="Calibri" panose="020F0502020204030204" pitchFamily="34" charset="0"/>
            </a:endParaRPr>
          </a:p>
        </p:txBody>
      </p:sp>
      <p:sp>
        <p:nvSpPr>
          <p:cNvPr id="6" name="Chỗ dành sẵn cho Số hiệu Bản chiếu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cs typeface="Calibri" panose="020F0502020204030204" pitchFamily="34" charset="0"/>
              </a:defRPr>
            </a:lvl1pPr>
          </a:lstStyle>
          <a:p>
            <a:fld id="{A6AF1B4E-90EC-4A51-B6E5-B702C054ECB0}" type="slidenum">
              <a:rPr lang="vi-VN" noProof="0" smtClean="0"/>
              <a:pPr/>
              <a:t>‹#›</a:t>
            </a:fld>
            <a:endParaRPr lang="vi-VN" noProof="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Calibri Light" panose="020F0302020204030204" pitchFamily="34" charset="0"/>
          <a:ea typeface="+mj-ea"/>
          <a:cs typeface="Calibri Light" panose="020F030202020403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1.sv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1.sv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1.svg"/><Relationship Id="rId4" Type="http://schemas.openxmlformats.org/officeDocument/2006/relationships/image" Target="../media/image22.sv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image" Target="../media/image24.png"/><Relationship Id="rId4" Type="http://schemas.openxmlformats.org/officeDocument/2006/relationships/image" Target="../media/image11.sv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1.sv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11.svg"/><Relationship Id="rId4" Type="http://schemas.openxmlformats.org/officeDocument/2006/relationships/image" Target="../media/image22.svg"/></Relationships>
</file>

<file path=ppt/slides/_rels/slide16.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image" Target="../media/image10.png"/><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image" Target="../media/image27.png"/><Relationship Id="rId10" Type="http://schemas.openxmlformats.org/officeDocument/2006/relationships/slide" Target="slide23.xml"/><Relationship Id="rId4" Type="http://schemas.openxmlformats.org/officeDocument/2006/relationships/image" Target="../media/image11.svg"/><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1.sv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11.svg"/><Relationship Id="rId4" Type="http://schemas.openxmlformats.org/officeDocument/2006/relationships/image" Target="../media/image22.sv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11.svg"/><Relationship Id="rId4" Type="http://schemas.openxmlformats.org/officeDocument/2006/relationships/image" Target="../media/image22.svg"/></Relationships>
</file>

<file path=ppt/slides/_rels/slide2.xml.rels><?xml version="1.0" encoding="UTF-8" standalone="yes"?>
<Relationships xmlns="http://schemas.openxmlformats.org/package/2006/relationships"><Relationship Id="rId8" Type="http://schemas.openxmlformats.org/officeDocument/2006/relationships/slide" Target="slide25.xml"/><Relationship Id="rId13" Type="http://schemas.openxmlformats.org/officeDocument/2006/relationships/slide" Target="slide4.xml"/><Relationship Id="rId18" Type="http://schemas.openxmlformats.org/officeDocument/2006/relationships/image" Target="../media/image8.png"/><Relationship Id="rId3" Type="http://schemas.openxmlformats.org/officeDocument/2006/relationships/image" Target="../media/image3.png"/><Relationship Id="rId21" Type="http://schemas.openxmlformats.org/officeDocument/2006/relationships/image" Target="../media/image9.png"/><Relationship Id="rId7" Type="http://schemas.openxmlformats.org/officeDocument/2006/relationships/image" Target="../media/image4.svg"/><Relationship Id="rId12" Type="http://schemas.openxmlformats.org/officeDocument/2006/relationships/image" Target="../media/image6.png"/><Relationship Id="rId17" Type="http://schemas.openxmlformats.org/officeDocument/2006/relationships/image" Target="../media/image7.png"/><Relationship Id="rId2" Type="http://schemas.openxmlformats.org/officeDocument/2006/relationships/notesSlide" Target="../notesSlides/notesSlide2.xml"/><Relationship Id="rId16" Type="http://schemas.openxmlformats.org/officeDocument/2006/relationships/slide" Target="slide6.xml"/><Relationship Id="rId20"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5.png"/><Relationship Id="rId15" Type="http://schemas.openxmlformats.org/officeDocument/2006/relationships/image" Target="../media/image7.png"/><Relationship Id="rId23" Type="http://schemas.openxmlformats.org/officeDocument/2006/relationships/image" Target="../media/image9.png"/><Relationship Id="rId10" Type="http://schemas.openxmlformats.org/officeDocument/2006/relationships/slide" Target="slide3.xml"/><Relationship Id="rId19" Type="http://schemas.openxmlformats.org/officeDocument/2006/relationships/slide" Target="slide16.xml"/><Relationship Id="rId4" Type="http://schemas.openxmlformats.org/officeDocument/2006/relationships/image" Target="../media/image4.svg"/><Relationship Id="rId9" Type="http://schemas.openxmlformats.org/officeDocument/2006/relationships/image" Target="../media/image5.png"/><Relationship Id="rId14" Type="http://schemas.openxmlformats.org/officeDocument/2006/relationships/image" Target="../media/image6.png"/><Relationship Id="rId22" Type="http://schemas.openxmlformats.org/officeDocument/2006/relationships/slide" Target="slide24.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11.svg"/><Relationship Id="rId4" Type="http://schemas.openxmlformats.org/officeDocument/2006/relationships/image" Target="../media/image22.sv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3.jpg"/><Relationship Id="rId5" Type="http://schemas.openxmlformats.org/officeDocument/2006/relationships/image" Target="../media/image11.svg"/><Relationship Id="rId4" Type="http://schemas.openxmlformats.org/officeDocument/2006/relationships/image" Target="../media/image22.sv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4.jpg"/><Relationship Id="rId5" Type="http://schemas.openxmlformats.org/officeDocument/2006/relationships/image" Target="../media/image11.svg"/><Relationship Id="rId4" Type="http://schemas.openxmlformats.org/officeDocument/2006/relationships/image" Target="../media/image22.sv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11.svg"/><Relationship Id="rId4" Type="http://schemas.openxmlformats.org/officeDocument/2006/relationships/image" Target="../media/image22.sv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slide" Target="slide5.xml"/><Relationship Id="rId5" Type="http://schemas.openxmlformats.org/officeDocument/2006/relationships/image" Target="../media/image12.png"/><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slide" Target="slide7.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slide" Target="slide13.xml"/><Relationship Id="rId5" Type="http://schemas.openxmlformats.org/officeDocument/2006/relationships/slide" Target="slide2.xml"/><Relationship Id="rId10" Type="http://schemas.openxmlformats.org/officeDocument/2006/relationships/image" Target="../media/image16.png"/><Relationship Id="rId4" Type="http://schemas.openxmlformats.org/officeDocument/2006/relationships/image" Target="../media/image11.svg"/><Relationship Id="rId9" Type="http://schemas.openxmlformats.org/officeDocument/2006/relationships/slide" Target="slide9.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image" Target="../media/image17.png"/><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1.sv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image" Target="../media/image19.png"/><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CTU background video_Trim">
            <a:hlinkClick r:id="" action="ppaction://media"/>
            <a:extLst>
              <a:ext uri="{FF2B5EF4-FFF2-40B4-BE49-F238E27FC236}">
                <a16:creationId xmlns:a16="http://schemas.microsoft.com/office/drawing/2014/main" id="{A7740CD5-D443-4396-98C0-53EF96438B2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2" name="Tiêu đề 1">
            <a:extLst>
              <a:ext uri="{FF2B5EF4-FFF2-40B4-BE49-F238E27FC236}">
                <a16:creationId xmlns:a16="http://schemas.microsoft.com/office/drawing/2014/main" id="{E561AC0E-7195-4ACF-AA0A-5E2923A987F7}"/>
              </a:ext>
            </a:extLst>
          </p:cNvPr>
          <p:cNvSpPr>
            <a:spLocks noGrp="1"/>
          </p:cNvSpPr>
          <p:nvPr>
            <p:ph type="ctrTitle" idx="4294967295"/>
          </p:nvPr>
        </p:nvSpPr>
        <p:spPr>
          <a:xfrm>
            <a:off x="1715622" y="2039592"/>
            <a:ext cx="8760757" cy="2234234"/>
          </a:xfrm>
          <a:solidFill>
            <a:schemeClr val="bg1">
              <a:alpha val="55000"/>
            </a:schemeClr>
          </a:solidFill>
        </p:spPr>
        <p:txBody>
          <a:bodyPr rtlCol="0" anchor="t">
            <a:noAutofit/>
          </a:bodyPr>
          <a:lstStyle/>
          <a:p>
            <a:pPr algn="ctr" rtl="0">
              <a:lnSpc>
                <a:spcPct val="150000"/>
              </a:lnSpc>
              <a:spcBef>
                <a:spcPts val="1800"/>
              </a:spcBef>
              <a:spcAft>
                <a:spcPts val="1800"/>
              </a:spcAft>
            </a:pPr>
            <a:r>
              <a:rPr lang="en-US" sz="4000">
                <a:latin typeface="Tahoma" panose="020B0604030504040204" pitchFamily="34" charset="0"/>
                <a:ea typeface="Tahoma" panose="020B0604030504040204" pitchFamily="34" charset="0"/>
                <a:cs typeface="Tahoma" panose="020B0604030504040204" pitchFamily="34" charset="0"/>
              </a:rPr>
              <a:t>NGHIÊN CỨU HỖ TRỢ CHẨN ĐOÁN BỆNH LAO DỰA VÀO HỌC MÁY</a:t>
            </a:r>
            <a:endParaRPr lang="vi-VN" sz="4000">
              <a:latin typeface="Tahoma" panose="020B0604030504040204" pitchFamily="34" charset="0"/>
              <a:ea typeface="Tahoma" panose="020B0604030504040204" pitchFamily="34" charset="0"/>
              <a:cs typeface="Tahoma" panose="020B0604030504040204" pitchFamily="34" charset="0"/>
            </a:endParaRPr>
          </a:p>
        </p:txBody>
      </p:sp>
      <p:sp>
        <p:nvSpPr>
          <p:cNvPr id="6" name="Tiêu đề phụ 5">
            <a:extLst>
              <a:ext uri="{FF2B5EF4-FFF2-40B4-BE49-F238E27FC236}">
                <a16:creationId xmlns:a16="http://schemas.microsoft.com/office/drawing/2014/main" id="{E91FC3CC-4F56-F97D-B857-5089C4390127}"/>
              </a:ext>
            </a:extLst>
          </p:cNvPr>
          <p:cNvSpPr>
            <a:spLocks noGrp="1"/>
          </p:cNvSpPr>
          <p:nvPr>
            <p:ph type="subTitle" idx="4294967295"/>
          </p:nvPr>
        </p:nvSpPr>
        <p:spPr>
          <a:xfrm>
            <a:off x="1715621" y="4273826"/>
            <a:ext cx="8760756" cy="1179444"/>
          </a:xfrm>
          <a:solidFill>
            <a:schemeClr val="bg1">
              <a:alpha val="55000"/>
            </a:schemeClr>
          </a:solidFill>
        </p:spPr>
        <p:txBody>
          <a:bodyPr>
            <a:normAutofit/>
          </a:bodyPr>
          <a:lstStyle/>
          <a:p>
            <a:pPr marL="720000" algn="l">
              <a:lnSpc>
                <a:spcPct val="100000"/>
              </a:lnSpc>
              <a:spcBef>
                <a:spcPts val="600"/>
              </a:spcBef>
              <a:spcAft>
                <a:spcPts val="600"/>
              </a:spcAft>
            </a:pPr>
            <a:r>
              <a:rPr lang="en-US"/>
              <a:t>Giáo viên hướng dẫn: PGS.TS Đỗ Năng Toàn</a:t>
            </a:r>
          </a:p>
          <a:p>
            <a:pPr marL="720000" algn="l">
              <a:lnSpc>
                <a:spcPct val="100000"/>
              </a:lnSpc>
              <a:spcBef>
                <a:spcPts val="600"/>
              </a:spcBef>
              <a:spcAft>
                <a:spcPts val="600"/>
              </a:spcAft>
            </a:pPr>
            <a:r>
              <a:rPr lang="en-US"/>
              <a:t>Học viên thực hiện: Nguyễn Hữu Khánh</a:t>
            </a:r>
            <a:endParaRPr lang="vi-VN"/>
          </a:p>
        </p:txBody>
      </p:sp>
      <p:sp>
        <p:nvSpPr>
          <p:cNvPr id="8" name="Hộp Văn bản 7">
            <a:extLst>
              <a:ext uri="{FF2B5EF4-FFF2-40B4-BE49-F238E27FC236}">
                <a16:creationId xmlns:a16="http://schemas.microsoft.com/office/drawing/2014/main" id="{55CF81F5-A764-E65E-7314-8FB75AA47C69}"/>
              </a:ext>
            </a:extLst>
          </p:cNvPr>
          <p:cNvSpPr txBox="1"/>
          <p:nvPr/>
        </p:nvSpPr>
        <p:spPr>
          <a:xfrm>
            <a:off x="1" y="0"/>
            <a:ext cx="12192000" cy="707886"/>
          </a:xfrm>
          <a:prstGeom prst="rect">
            <a:avLst/>
          </a:prstGeom>
          <a:solidFill>
            <a:srgbClr val="003865"/>
          </a:solidFill>
        </p:spPr>
        <p:txBody>
          <a:bodyPr wrap="square" rtlCol="0">
            <a:spAutoFit/>
          </a:bodyPr>
          <a:lstStyle/>
          <a:p>
            <a:pPr algn="ctr"/>
            <a:r>
              <a:rPr lang="en-US" sz="2000"/>
              <a:t>ĐẠI HỌC THÁI NGUYÊN</a:t>
            </a:r>
          </a:p>
          <a:p>
            <a:pPr algn="ctr"/>
            <a:r>
              <a:rPr lang="en-US" sz="2000" b="1"/>
              <a:t>TRƯỜNG ĐẠI HỌC CÔNG NGHỆ THÔNG TIN VÀ TRUYỀN THÔNG</a:t>
            </a:r>
            <a:endParaRPr lang="vi-VN" sz="2000" b="1"/>
          </a:p>
        </p:txBody>
      </p:sp>
    </p:spTree>
    <p:extLst>
      <p:ext uri="{BB962C8B-B14F-4D97-AF65-F5344CB8AC3E}">
        <p14:creationId xmlns:p14="http://schemas.microsoft.com/office/powerpoint/2010/main" val="32239897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0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Đồ họa 8">
            <a:extLst>
              <a:ext uri="{FF2B5EF4-FFF2-40B4-BE49-F238E27FC236}">
                <a16:creationId xmlns:a16="http://schemas.microsoft.com/office/drawing/2014/main" id="{35127EDA-5861-47AB-8729-620CFC7DAC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1431" y="816337"/>
            <a:ext cx="5225327" cy="5225327"/>
          </a:xfrm>
          <a:prstGeom prst="rect">
            <a:avLst/>
          </a:prstGeom>
        </p:spPr>
      </p:pic>
      <p:sp>
        <p:nvSpPr>
          <p:cNvPr id="6" name="Hộp Văn bản 5">
            <a:extLst>
              <a:ext uri="{FF2B5EF4-FFF2-40B4-BE49-F238E27FC236}">
                <a16:creationId xmlns:a16="http://schemas.microsoft.com/office/drawing/2014/main" id="{584B38A1-DDBC-1F28-41E7-C1C091A2BE29}"/>
              </a:ext>
            </a:extLst>
          </p:cNvPr>
          <p:cNvSpPr txBox="1"/>
          <p:nvPr/>
        </p:nvSpPr>
        <p:spPr>
          <a:xfrm>
            <a:off x="1" y="0"/>
            <a:ext cx="12192000" cy="707886"/>
          </a:xfrm>
          <a:prstGeom prst="rect">
            <a:avLst/>
          </a:prstGeom>
          <a:solidFill>
            <a:srgbClr val="003865"/>
          </a:solidFill>
        </p:spPr>
        <p:txBody>
          <a:bodyPr wrap="square" rtlCol="0">
            <a:spAutoFit/>
          </a:bodyPr>
          <a:lstStyle/>
          <a:p>
            <a:pPr algn="ctr"/>
            <a:r>
              <a:rPr lang="en-US" sz="2000">
                <a:solidFill>
                  <a:schemeClr val="bg1"/>
                </a:solidFill>
              </a:rPr>
              <a:t>ĐẠI HỌC THÁI NGUYÊN</a:t>
            </a:r>
          </a:p>
          <a:p>
            <a:pPr algn="ctr"/>
            <a:r>
              <a:rPr lang="en-US" sz="2000" b="1">
                <a:solidFill>
                  <a:schemeClr val="bg1"/>
                </a:solidFill>
              </a:rPr>
              <a:t>TRƯỜNG ĐẠI HỌC CÔNG NGHỆ THÔNG TIN VÀ TRUYỀN THÔNG</a:t>
            </a:r>
            <a:endParaRPr lang="vi-VN" sz="2000" b="1">
              <a:solidFill>
                <a:schemeClr val="bg1"/>
              </a:solidFill>
            </a:endParaRPr>
          </a:p>
        </p:txBody>
      </p:sp>
      <p:pic>
        <p:nvPicPr>
          <p:cNvPr id="7" name="Hình ảnh 6">
            <a:extLst>
              <a:ext uri="{FF2B5EF4-FFF2-40B4-BE49-F238E27FC236}">
                <a16:creationId xmlns:a16="http://schemas.microsoft.com/office/drawing/2014/main" id="{DE970B18-DAB1-DDCC-2A10-F48D223443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313" y="2409052"/>
            <a:ext cx="11423374" cy="2404206"/>
          </a:xfrm>
          <a:prstGeom prst="rect">
            <a:avLst/>
          </a:prstGeom>
        </p:spPr>
      </p:pic>
      <p:sp>
        <p:nvSpPr>
          <p:cNvPr id="4" name="Hình chữ nhật: Góc Tròn 3">
            <a:extLst>
              <a:ext uri="{FF2B5EF4-FFF2-40B4-BE49-F238E27FC236}">
                <a16:creationId xmlns:a16="http://schemas.microsoft.com/office/drawing/2014/main" id="{F52492AF-DD59-75F3-0443-722AD686FA48}"/>
              </a:ext>
            </a:extLst>
          </p:cNvPr>
          <p:cNvSpPr/>
          <p:nvPr/>
        </p:nvSpPr>
        <p:spPr>
          <a:xfrm>
            <a:off x="2859419" y="1092200"/>
            <a:ext cx="6591301" cy="867747"/>
          </a:xfrm>
          <a:prstGeom prst="roundRect">
            <a:avLst/>
          </a:prstGeom>
          <a:solidFill>
            <a:schemeClr val="bg2">
              <a:alpha val="75000"/>
            </a:schemeClr>
          </a:solidFill>
          <a:ln w="63500">
            <a:solidFill>
              <a:schemeClr val="bg1"/>
            </a:solidFill>
          </a:ln>
          <a:effectLst>
            <a:outerShdw blurRad="76200" dist="50800" dir="5400000" sx="8000" sy="8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en-US" sz="2400" b="1">
                <a:ln w="9525">
                  <a:solidFill>
                    <a:schemeClr val="bg1"/>
                  </a:solidFill>
                  <a:prstDash val="solid"/>
                </a:ln>
                <a:solidFill>
                  <a:srgbClr val="003865"/>
                </a:solidFill>
                <a:effectLst>
                  <a:outerShdw blurRad="12700" dist="38100" dir="2700000" algn="tl" rotWithShape="0">
                    <a:schemeClr val="bg1">
                      <a:lumMod val="50000"/>
                    </a:schemeClr>
                  </a:outerShdw>
                </a:effectLst>
                <a:latin typeface="Tahoma" panose="020B0604030504040204" pitchFamily="34" charset="0"/>
                <a:ea typeface="Tahoma" panose="020B0604030504040204" pitchFamily="34" charset="0"/>
                <a:cs typeface="Tahoma" panose="020B0604030504040204" pitchFamily="34" charset="0"/>
              </a:rPr>
              <a:t>CẤU HÌNH MÔ HÌNH RESNET </a:t>
            </a:r>
          </a:p>
        </p:txBody>
      </p:sp>
    </p:spTree>
    <p:extLst>
      <p:ext uri="{BB962C8B-B14F-4D97-AF65-F5344CB8AC3E}">
        <p14:creationId xmlns:p14="http://schemas.microsoft.com/office/powerpoint/2010/main" val="471016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Đồ họa 8">
            <a:extLst>
              <a:ext uri="{FF2B5EF4-FFF2-40B4-BE49-F238E27FC236}">
                <a16:creationId xmlns:a16="http://schemas.microsoft.com/office/drawing/2014/main" id="{35127EDA-5861-47AB-8729-620CFC7DAC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1431" y="816337"/>
            <a:ext cx="5225327" cy="5225327"/>
          </a:xfrm>
          <a:prstGeom prst="rect">
            <a:avLst/>
          </a:prstGeom>
        </p:spPr>
      </p:pic>
      <p:sp>
        <p:nvSpPr>
          <p:cNvPr id="6" name="Hộp Văn bản 5">
            <a:extLst>
              <a:ext uri="{FF2B5EF4-FFF2-40B4-BE49-F238E27FC236}">
                <a16:creationId xmlns:a16="http://schemas.microsoft.com/office/drawing/2014/main" id="{584B38A1-DDBC-1F28-41E7-C1C091A2BE29}"/>
              </a:ext>
            </a:extLst>
          </p:cNvPr>
          <p:cNvSpPr txBox="1"/>
          <p:nvPr/>
        </p:nvSpPr>
        <p:spPr>
          <a:xfrm>
            <a:off x="1" y="0"/>
            <a:ext cx="12192000" cy="707886"/>
          </a:xfrm>
          <a:prstGeom prst="rect">
            <a:avLst/>
          </a:prstGeom>
          <a:solidFill>
            <a:srgbClr val="003865"/>
          </a:solidFill>
        </p:spPr>
        <p:txBody>
          <a:bodyPr wrap="square" rtlCol="0">
            <a:spAutoFit/>
          </a:bodyPr>
          <a:lstStyle/>
          <a:p>
            <a:pPr algn="ctr"/>
            <a:r>
              <a:rPr lang="en-US" sz="2000">
                <a:solidFill>
                  <a:schemeClr val="bg1"/>
                </a:solidFill>
              </a:rPr>
              <a:t>ĐẠI HỌC THÁI NGUYÊN</a:t>
            </a:r>
          </a:p>
          <a:p>
            <a:pPr algn="ctr"/>
            <a:r>
              <a:rPr lang="en-US" sz="2000" b="1">
                <a:solidFill>
                  <a:schemeClr val="bg1"/>
                </a:solidFill>
              </a:rPr>
              <a:t>TRƯỜNG ĐẠI HỌC CÔNG NGHỆ THÔNG TIN VÀ TRUYỀN THÔNG</a:t>
            </a:r>
            <a:endParaRPr lang="vi-VN" sz="2000" b="1">
              <a:solidFill>
                <a:schemeClr val="bg1"/>
              </a:solidFill>
            </a:endParaRPr>
          </a:p>
        </p:txBody>
      </p:sp>
      <p:sp>
        <p:nvSpPr>
          <p:cNvPr id="11" name="Hộp Văn bản 10">
            <a:extLst>
              <a:ext uri="{FF2B5EF4-FFF2-40B4-BE49-F238E27FC236}">
                <a16:creationId xmlns:a16="http://schemas.microsoft.com/office/drawing/2014/main" id="{47E8ACA6-1016-E083-14CA-F18CC3189839}"/>
              </a:ext>
            </a:extLst>
          </p:cNvPr>
          <p:cNvSpPr txBox="1"/>
          <p:nvPr/>
        </p:nvSpPr>
        <p:spPr>
          <a:xfrm>
            <a:off x="1928810" y="5965449"/>
            <a:ext cx="8334375" cy="369332"/>
          </a:xfrm>
          <a:prstGeom prst="rect">
            <a:avLst/>
          </a:prstGeom>
          <a:noFill/>
        </p:spPr>
        <p:txBody>
          <a:bodyPr wrap="square" rtlCol="0">
            <a:spAutoFit/>
          </a:bodyPr>
          <a:lstStyle/>
          <a:p>
            <a:pPr algn="ctr"/>
            <a:r>
              <a:rPr lang="vi-VN" i="1">
                <a:solidFill>
                  <a:schemeClr val="bg1"/>
                </a:solidFill>
              </a:rPr>
              <a:t>Hình 2: Lỗi trên tập huấn luyện và tập kiểm tra của mạng neuron thuần</a:t>
            </a:r>
          </a:p>
        </p:txBody>
      </p:sp>
      <p:pic>
        <p:nvPicPr>
          <p:cNvPr id="7" name="Hình ảnh 6">
            <a:extLst>
              <a:ext uri="{FF2B5EF4-FFF2-40B4-BE49-F238E27FC236}">
                <a16:creationId xmlns:a16="http://schemas.microsoft.com/office/drawing/2014/main" id="{0BF22865-2394-A849-9216-8A5C45863C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8809" y="3056648"/>
            <a:ext cx="8334375" cy="2800350"/>
          </a:xfrm>
          <a:prstGeom prst="rect">
            <a:avLst/>
          </a:prstGeom>
        </p:spPr>
      </p:pic>
    </p:spTree>
    <p:extLst>
      <p:ext uri="{BB962C8B-B14F-4D97-AF65-F5344CB8AC3E}">
        <p14:creationId xmlns:p14="http://schemas.microsoft.com/office/powerpoint/2010/main" val="158616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A0D9B4E-C292-45AA-8116-562703040382}"/>
              </a:ext>
            </a:extLst>
          </p:cNvPr>
          <p:cNvSpPr>
            <a:spLocks noGrp="1"/>
          </p:cNvSpPr>
          <p:nvPr>
            <p:ph type="title"/>
          </p:nvPr>
        </p:nvSpPr>
        <p:spPr>
          <a:xfrm>
            <a:off x="1471292" y="707886"/>
            <a:ext cx="10395466" cy="1372705"/>
          </a:xfrm>
        </p:spPr>
        <p:txBody>
          <a:bodyPr rtlCol="0" anchor="ctr">
            <a:normAutofit/>
          </a:bodyPr>
          <a:lstStyle/>
          <a:p>
            <a:pPr rtl="0"/>
            <a:r>
              <a:rPr lang="en-US">
                <a:solidFill>
                  <a:schemeClr val="bg1"/>
                </a:solidFill>
                <a:latin typeface="+mn-lt"/>
                <a:cs typeface="Segoe UI" panose="020B0502040204020203" pitchFamily="34" charset="0"/>
              </a:rPr>
              <a:t>MÔ HÌNH RESNET</a:t>
            </a:r>
            <a:endParaRPr lang="vi-VN">
              <a:solidFill>
                <a:schemeClr val="bg1"/>
              </a:solidFill>
              <a:latin typeface="+mn-lt"/>
              <a:cs typeface="Segoe UI" panose="020B0502040204020203" pitchFamily="34" charset="0"/>
            </a:endParaRPr>
          </a:p>
        </p:txBody>
      </p:sp>
      <p:pic>
        <p:nvPicPr>
          <p:cNvPr id="5" name="Đồ họa 4" descr="Mở Sách">
            <a:extLst>
              <a:ext uri="{FF2B5EF4-FFF2-40B4-BE49-F238E27FC236}">
                <a16:creationId xmlns:a16="http://schemas.microsoft.com/office/drawing/2014/main" id="{DEFE964D-9F1C-4F69-ADD3-0E1AB324E1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5242" y="816337"/>
            <a:ext cx="1097280" cy="1097280"/>
          </a:xfrm>
          <a:prstGeom prst="rect">
            <a:avLst/>
          </a:prstGeom>
        </p:spPr>
      </p:pic>
      <p:sp>
        <p:nvSpPr>
          <p:cNvPr id="3" name="Chỗ dành sẵn cho Nội dung 2">
            <a:extLst>
              <a:ext uri="{FF2B5EF4-FFF2-40B4-BE49-F238E27FC236}">
                <a16:creationId xmlns:a16="http://schemas.microsoft.com/office/drawing/2014/main" id="{81072FAC-EEE9-4F26-A784-BC07EACCBE9F}"/>
              </a:ext>
            </a:extLst>
          </p:cNvPr>
          <p:cNvSpPr>
            <a:spLocks noGrp="1"/>
          </p:cNvSpPr>
          <p:nvPr>
            <p:ph idx="1"/>
          </p:nvPr>
        </p:nvSpPr>
        <p:spPr>
          <a:xfrm>
            <a:off x="325242" y="2080591"/>
            <a:ext cx="11541516" cy="4336349"/>
          </a:xfrm>
        </p:spPr>
        <p:txBody>
          <a:bodyPr vert="horz" lIns="91440" tIns="45720" rIns="91440" bIns="45720" rtlCol="0" anchor="t">
            <a:noAutofit/>
          </a:bodyPr>
          <a:lstStyle/>
          <a:p>
            <a:pPr lvl="1">
              <a:spcBef>
                <a:spcPts val="1800"/>
              </a:spcBef>
              <a:spcAft>
                <a:spcPts val="1800"/>
              </a:spcAft>
            </a:pPr>
            <a:r>
              <a:rPr lang="vi-VN">
                <a:solidFill>
                  <a:schemeClr val="bg1"/>
                </a:solidFill>
                <a:latin typeface="Segoe UI" panose="020B0502040204020203" pitchFamily="34" charset="0"/>
                <a:cs typeface="Segoe UI" panose="020B0502040204020203" pitchFamily="34" charset="0"/>
              </a:rPr>
              <a:t>Phương pháp giải quyết của mô hình ResNet</a:t>
            </a:r>
          </a:p>
          <a:p>
            <a:pPr>
              <a:spcBef>
                <a:spcPts val="1800"/>
              </a:spcBef>
              <a:spcAft>
                <a:spcPts val="1800"/>
              </a:spcAft>
            </a:pPr>
            <a:endParaRPr lang="vi-VN">
              <a:solidFill>
                <a:schemeClr val="bg1"/>
              </a:solidFill>
              <a:latin typeface="Segoe UI" panose="020B0502040204020203" pitchFamily="34" charset="0"/>
              <a:cs typeface="Segoe UI" panose="020B0502040204020203" pitchFamily="34" charset="0"/>
            </a:endParaRPr>
          </a:p>
          <a:p>
            <a:pPr>
              <a:spcBef>
                <a:spcPts val="1800"/>
              </a:spcBef>
              <a:spcAft>
                <a:spcPts val="1800"/>
              </a:spcAft>
            </a:pPr>
            <a:endParaRPr lang="vi-VN">
              <a:solidFill>
                <a:schemeClr val="bg1"/>
              </a:solidFill>
              <a:latin typeface="Segoe UI" panose="020B0502040204020203" pitchFamily="34" charset="0"/>
              <a:cs typeface="Segoe UI" panose="020B0502040204020203" pitchFamily="34" charset="0"/>
            </a:endParaRPr>
          </a:p>
          <a:p>
            <a:pPr>
              <a:spcBef>
                <a:spcPts val="1800"/>
              </a:spcBef>
              <a:spcAft>
                <a:spcPts val="1800"/>
              </a:spcAft>
            </a:pPr>
            <a:endParaRPr lang="vi-VN">
              <a:solidFill>
                <a:schemeClr val="bg1"/>
              </a:solidFill>
              <a:latin typeface="Segoe UI" panose="020B0502040204020203" pitchFamily="34" charset="0"/>
              <a:cs typeface="Segoe UI" panose="020B0502040204020203" pitchFamily="34" charset="0"/>
            </a:endParaRPr>
          </a:p>
        </p:txBody>
      </p:sp>
      <p:pic>
        <p:nvPicPr>
          <p:cNvPr id="9" name="Đồ họa 8">
            <a:extLst>
              <a:ext uri="{FF2B5EF4-FFF2-40B4-BE49-F238E27FC236}">
                <a16:creationId xmlns:a16="http://schemas.microsoft.com/office/drawing/2014/main" id="{35127EDA-5861-47AB-8729-620CFC7DAC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41431" y="816337"/>
            <a:ext cx="5225327" cy="5225327"/>
          </a:xfrm>
          <a:prstGeom prst="rect">
            <a:avLst/>
          </a:prstGeom>
        </p:spPr>
      </p:pic>
      <p:sp>
        <p:nvSpPr>
          <p:cNvPr id="6" name="Hộp Văn bản 5">
            <a:extLst>
              <a:ext uri="{FF2B5EF4-FFF2-40B4-BE49-F238E27FC236}">
                <a16:creationId xmlns:a16="http://schemas.microsoft.com/office/drawing/2014/main" id="{584B38A1-DDBC-1F28-41E7-C1C091A2BE29}"/>
              </a:ext>
            </a:extLst>
          </p:cNvPr>
          <p:cNvSpPr txBox="1"/>
          <p:nvPr/>
        </p:nvSpPr>
        <p:spPr>
          <a:xfrm>
            <a:off x="1" y="0"/>
            <a:ext cx="12192000" cy="707886"/>
          </a:xfrm>
          <a:prstGeom prst="rect">
            <a:avLst/>
          </a:prstGeom>
          <a:solidFill>
            <a:srgbClr val="003865"/>
          </a:solidFill>
        </p:spPr>
        <p:txBody>
          <a:bodyPr wrap="square" rtlCol="0">
            <a:spAutoFit/>
          </a:bodyPr>
          <a:lstStyle/>
          <a:p>
            <a:pPr algn="ctr"/>
            <a:r>
              <a:rPr lang="en-US" sz="2000">
                <a:solidFill>
                  <a:schemeClr val="bg1"/>
                </a:solidFill>
              </a:rPr>
              <a:t>ĐẠI HỌC THÁI NGUYÊN</a:t>
            </a:r>
          </a:p>
          <a:p>
            <a:pPr algn="ctr"/>
            <a:r>
              <a:rPr lang="en-US" sz="2000" b="1">
                <a:solidFill>
                  <a:schemeClr val="bg1"/>
                </a:solidFill>
              </a:rPr>
              <a:t>TRƯỜNG ĐẠI HỌC CÔNG NGHỆ THÔNG TIN VÀ TRUYỀN THÔNG</a:t>
            </a:r>
            <a:endParaRPr lang="vi-VN" sz="2000" b="1">
              <a:solidFill>
                <a:schemeClr val="bg1"/>
              </a:solidFill>
            </a:endParaRPr>
          </a:p>
        </p:txBody>
      </p:sp>
      <p:sp>
        <p:nvSpPr>
          <p:cNvPr id="11" name="Hộp Văn bản 10">
            <a:extLst>
              <a:ext uri="{FF2B5EF4-FFF2-40B4-BE49-F238E27FC236}">
                <a16:creationId xmlns:a16="http://schemas.microsoft.com/office/drawing/2014/main" id="{47E8ACA6-1016-E083-14CA-F18CC3189839}"/>
              </a:ext>
            </a:extLst>
          </p:cNvPr>
          <p:cNvSpPr txBox="1"/>
          <p:nvPr/>
        </p:nvSpPr>
        <p:spPr>
          <a:xfrm>
            <a:off x="4138337" y="5791770"/>
            <a:ext cx="3915321" cy="369332"/>
          </a:xfrm>
          <a:prstGeom prst="rect">
            <a:avLst/>
          </a:prstGeom>
          <a:noFill/>
        </p:spPr>
        <p:txBody>
          <a:bodyPr wrap="square" rtlCol="0">
            <a:spAutoFit/>
          </a:bodyPr>
          <a:lstStyle/>
          <a:p>
            <a:pPr algn="ctr"/>
            <a:r>
              <a:rPr lang="vi-VN" i="1">
                <a:solidFill>
                  <a:schemeClr val="bg1"/>
                </a:solidFill>
              </a:rPr>
              <a:t>Hình 3: Residual Block</a:t>
            </a:r>
          </a:p>
        </p:txBody>
      </p:sp>
      <p:pic>
        <p:nvPicPr>
          <p:cNvPr id="8" name="Hình ảnh 7">
            <a:extLst>
              <a:ext uri="{FF2B5EF4-FFF2-40B4-BE49-F238E27FC236}">
                <a16:creationId xmlns:a16="http://schemas.microsoft.com/office/drawing/2014/main" id="{1894A988-635E-3A54-B234-3D43F5C932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7627" y="2489837"/>
            <a:ext cx="5136742" cy="3262019"/>
          </a:xfrm>
          <a:prstGeom prst="rect">
            <a:avLst/>
          </a:prstGeom>
        </p:spPr>
      </p:pic>
    </p:spTree>
    <p:extLst>
      <p:ext uri="{BB962C8B-B14F-4D97-AF65-F5344CB8AC3E}">
        <p14:creationId xmlns:p14="http://schemas.microsoft.com/office/powerpoint/2010/main" val="2908033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Đồ họa 8">
            <a:extLst>
              <a:ext uri="{FF2B5EF4-FFF2-40B4-BE49-F238E27FC236}">
                <a16:creationId xmlns:a16="http://schemas.microsoft.com/office/drawing/2014/main" id="{35127EDA-5861-47AB-8729-620CFC7DAC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1431" y="816337"/>
            <a:ext cx="5225327" cy="5225327"/>
          </a:xfrm>
          <a:prstGeom prst="rect">
            <a:avLst/>
          </a:prstGeom>
        </p:spPr>
      </p:pic>
      <p:sp>
        <p:nvSpPr>
          <p:cNvPr id="6" name="Hộp Văn bản 5">
            <a:extLst>
              <a:ext uri="{FF2B5EF4-FFF2-40B4-BE49-F238E27FC236}">
                <a16:creationId xmlns:a16="http://schemas.microsoft.com/office/drawing/2014/main" id="{584B38A1-DDBC-1F28-41E7-C1C091A2BE29}"/>
              </a:ext>
            </a:extLst>
          </p:cNvPr>
          <p:cNvSpPr txBox="1"/>
          <p:nvPr/>
        </p:nvSpPr>
        <p:spPr>
          <a:xfrm>
            <a:off x="1" y="0"/>
            <a:ext cx="12192000" cy="707886"/>
          </a:xfrm>
          <a:prstGeom prst="rect">
            <a:avLst/>
          </a:prstGeom>
          <a:solidFill>
            <a:srgbClr val="003865"/>
          </a:solidFill>
        </p:spPr>
        <p:txBody>
          <a:bodyPr wrap="square" rtlCol="0">
            <a:spAutoFit/>
          </a:bodyPr>
          <a:lstStyle/>
          <a:p>
            <a:pPr algn="ctr"/>
            <a:r>
              <a:rPr lang="en-US" sz="2000">
                <a:solidFill>
                  <a:schemeClr val="bg1"/>
                </a:solidFill>
              </a:rPr>
              <a:t>ĐẠI HỌC THÁI NGUYÊN</a:t>
            </a:r>
          </a:p>
          <a:p>
            <a:pPr algn="ctr"/>
            <a:r>
              <a:rPr lang="en-US" sz="2000" b="1">
                <a:solidFill>
                  <a:schemeClr val="bg1"/>
                </a:solidFill>
              </a:rPr>
              <a:t>TRƯỜNG ĐẠI HỌC CÔNG NGHỆ THÔNG TIN VÀ TRUYỀN THÔNG</a:t>
            </a:r>
            <a:endParaRPr lang="vi-VN" sz="2000" b="1">
              <a:solidFill>
                <a:schemeClr val="bg1"/>
              </a:solidFill>
            </a:endParaRPr>
          </a:p>
        </p:txBody>
      </p:sp>
      <p:sp>
        <p:nvSpPr>
          <p:cNvPr id="19" name="Hình chữ nhật: Góc Tròn 18">
            <a:extLst>
              <a:ext uri="{FF2B5EF4-FFF2-40B4-BE49-F238E27FC236}">
                <a16:creationId xmlns:a16="http://schemas.microsoft.com/office/drawing/2014/main" id="{89DCB1CF-B189-D6F9-FCE4-8E0BE2E4C648}"/>
              </a:ext>
            </a:extLst>
          </p:cNvPr>
          <p:cNvSpPr/>
          <p:nvPr/>
        </p:nvSpPr>
        <p:spPr>
          <a:xfrm>
            <a:off x="1092200" y="2969726"/>
            <a:ext cx="2159000" cy="1792773"/>
          </a:xfrm>
          <a:prstGeom prst="roundRect">
            <a:avLst/>
          </a:prstGeom>
          <a:solidFill>
            <a:schemeClr val="bg2">
              <a:alpha val="75000"/>
            </a:schemeClr>
          </a:solidFill>
          <a:ln w="63500">
            <a:solidFill>
              <a:schemeClr val="bg1"/>
            </a:solidFill>
          </a:ln>
          <a:effectLst>
            <a:outerShdw blurRad="76200" dist="50800" dir="5400000" sx="8000" sy="8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en-US" sz="2400" b="1">
                <a:ln w="9525">
                  <a:solidFill>
                    <a:schemeClr val="bg1"/>
                  </a:solidFill>
                  <a:prstDash val="solid"/>
                </a:ln>
                <a:solidFill>
                  <a:srgbClr val="003865"/>
                </a:solidFill>
                <a:effectLst>
                  <a:outerShdw blurRad="12700" dist="38100" dir="2700000" algn="tl" rotWithShape="0">
                    <a:schemeClr val="bg1">
                      <a:lumMod val="50000"/>
                    </a:schemeClr>
                  </a:outerShdw>
                </a:effectLst>
                <a:latin typeface="Tahoma" panose="020B0604030504040204" pitchFamily="34" charset="0"/>
                <a:ea typeface="Tahoma" panose="020B0604030504040204" pitchFamily="34" charset="0"/>
                <a:cs typeface="Tahoma" panose="020B0604030504040204" pitchFamily="34" charset="0"/>
              </a:rPr>
              <a:t>MÔ HÌNH DENSENET</a:t>
            </a:r>
          </a:p>
        </p:txBody>
      </p:sp>
      <p:sp>
        <p:nvSpPr>
          <p:cNvPr id="20" name="Hình chữ nhật: Góc Tròn 19">
            <a:extLst>
              <a:ext uri="{FF2B5EF4-FFF2-40B4-BE49-F238E27FC236}">
                <a16:creationId xmlns:a16="http://schemas.microsoft.com/office/drawing/2014/main" id="{22390DE5-EFED-2BD0-3C6E-3B01F0B78A9B}"/>
              </a:ext>
            </a:extLst>
          </p:cNvPr>
          <p:cNvSpPr/>
          <p:nvPr/>
        </p:nvSpPr>
        <p:spPr>
          <a:xfrm>
            <a:off x="4356100" y="2101979"/>
            <a:ext cx="7048500" cy="867747"/>
          </a:xfrm>
          <a:prstGeom prst="roundRect">
            <a:avLst/>
          </a:prstGeom>
          <a:solidFill>
            <a:schemeClr val="bg2">
              <a:alpha val="75000"/>
            </a:schemeClr>
          </a:solidFill>
          <a:ln w="63500">
            <a:solidFill>
              <a:schemeClr val="bg1"/>
            </a:solidFill>
          </a:ln>
          <a:effectLst>
            <a:outerShdw blurRad="76200" dist="50800" dir="5400000" sx="8000" sy="8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en-US" sz="2400" b="1">
                <a:ln w="9525">
                  <a:solidFill>
                    <a:schemeClr val="bg1"/>
                  </a:solidFill>
                  <a:prstDash val="solid"/>
                </a:ln>
                <a:solidFill>
                  <a:srgbClr val="003865"/>
                </a:solidFill>
                <a:effectLst>
                  <a:outerShdw blurRad="12700" dist="38100" dir="2700000" algn="tl" rotWithShape="0">
                    <a:schemeClr val="bg1">
                      <a:lumMod val="50000"/>
                    </a:schemeClr>
                  </a:outerShdw>
                </a:effectLst>
                <a:latin typeface="Tahoma" panose="020B0604030504040204" pitchFamily="34" charset="0"/>
                <a:ea typeface="Tahoma" panose="020B0604030504040204" pitchFamily="34" charset="0"/>
                <a:cs typeface="Tahoma" panose="020B0604030504040204" pitchFamily="34" charset="0"/>
              </a:rPr>
              <a:t>MÔ HÌNH DENSENET LÀ GÌ?</a:t>
            </a:r>
          </a:p>
        </p:txBody>
      </p:sp>
      <p:sp>
        <p:nvSpPr>
          <p:cNvPr id="22" name="Hình chữ nhật: Góc Tròn 21">
            <a:extLst>
              <a:ext uri="{FF2B5EF4-FFF2-40B4-BE49-F238E27FC236}">
                <a16:creationId xmlns:a16="http://schemas.microsoft.com/office/drawing/2014/main" id="{7FBC16E7-A67A-FC32-D62D-8946455C8333}"/>
              </a:ext>
            </a:extLst>
          </p:cNvPr>
          <p:cNvSpPr/>
          <p:nvPr/>
        </p:nvSpPr>
        <p:spPr>
          <a:xfrm>
            <a:off x="4356098" y="4733860"/>
            <a:ext cx="7048502" cy="867747"/>
          </a:xfrm>
          <a:prstGeom prst="roundRect">
            <a:avLst/>
          </a:prstGeom>
          <a:solidFill>
            <a:schemeClr val="bg2">
              <a:alpha val="75000"/>
            </a:schemeClr>
          </a:solidFill>
          <a:ln w="63500">
            <a:solidFill>
              <a:schemeClr val="bg1"/>
            </a:solidFill>
          </a:ln>
          <a:effectLst>
            <a:outerShdw blurRad="76200" dist="50800" dir="5400000" sx="8000" sy="8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en-US" sz="2400" b="1">
                <a:ln w="9525">
                  <a:solidFill>
                    <a:schemeClr val="bg1"/>
                  </a:solidFill>
                  <a:prstDash val="solid"/>
                </a:ln>
                <a:solidFill>
                  <a:srgbClr val="003865"/>
                </a:solidFill>
                <a:effectLst>
                  <a:outerShdw blurRad="12700" dist="38100" dir="2700000" algn="tl" rotWithShape="0">
                    <a:schemeClr val="bg1">
                      <a:lumMod val="50000"/>
                    </a:schemeClr>
                  </a:outerShdw>
                </a:effectLst>
                <a:latin typeface="Tahoma" panose="020B0604030504040204" pitchFamily="34" charset="0"/>
                <a:ea typeface="Tahoma" panose="020B0604030504040204" pitchFamily="34" charset="0"/>
                <a:cs typeface="Tahoma" panose="020B0604030504040204" pitchFamily="34" charset="0"/>
              </a:rPr>
              <a:t>ƯU, NHƯỢC ĐIỂM CỦA MÔ HÌNH DENSENET</a:t>
            </a:r>
          </a:p>
        </p:txBody>
      </p:sp>
      <p:cxnSp>
        <p:nvCxnSpPr>
          <p:cNvPr id="23" name="Đường kết nối: Mũi tên Gấp khúc 22">
            <a:extLst>
              <a:ext uri="{FF2B5EF4-FFF2-40B4-BE49-F238E27FC236}">
                <a16:creationId xmlns:a16="http://schemas.microsoft.com/office/drawing/2014/main" id="{4213A42E-2C8C-7016-218F-E29BAB07202B}"/>
              </a:ext>
            </a:extLst>
          </p:cNvPr>
          <p:cNvCxnSpPr>
            <a:cxnSpLocks/>
            <a:stCxn id="19" idx="3"/>
            <a:endCxn id="20" idx="1"/>
          </p:cNvCxnSpPr>
          <p:nvPr/>
        </p:nvCxnSpPr>
        <p:spPr>
          <a:xfrm flipV="1">
            <a:off x="3251200" y="2535853"/>
            <a:ext cx="1104900" cy="1330260"/>
          </a:xfrm>
          <a:prstGeom prst="bent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Đường kết nối: Mũi tên Gấp khúc 23">
            <a:extLst>
              <a:ext uri="{FF2B5EF4-FFF2-40B4-BE49-F238E27FC236}">
                <a16:creationId xmlns:a16="http://schemas.microsoft.com/office/drawing/2014/main" id="{7342FF93-228A-4E5A-810E-8EA8C460632C}"/>
              </a:ext>
            </a:extLst>
          </p:cNvPr>
          <p:cNvCxnSpPr>
            <a:cxnSpLocks/>
            <a:stCxn id="19" idx="3"/>
          </p:cNvCxnSpPr>
          <p:nvPr/>
        </p:nvCxnSpPr>
        <p:spPr>
          <a:xfrm>
            <a:off x="3251200" y="3866113"/>
            <a:ext cx="1104899" cy="9461"/>
          </a:xfrm>
          <a:prstGeom prst="bent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Đường kết nối: Mũi tên Gấp khúc 24">
            <a:extLst>
              <a:ext uri="{FF2B5EF4-FFF2-40B4-BE49-F238E27FC236}">
                <a16:creationId xmlns:a16="http://schemas.microsoft.com/office/drawing/2014/main" id="{1F7C6784-4358-E074-F902-D1B7DCB66237}"/>
              </a:ext>
            </a:extLst>
          </p:cNvPr>
          <p:cNvCxnSpPr>
            <a:cxnSpLocks/>
            <a:stCxn id="19" idx="3"/>
            <a:endCxn id="22" idx="1"/>
          </p:cNvCxnSpPr>
          <p:nvPr/>
        </p:nvCxnSpPr>
        <p:spPr>
          <a:xfrm>
            <a:off x="3251200" y="3866113"/>
            <a:ext cx="1104898" cy="1301621"/>
          </a:xfrm>
          <a:prstGeom prst="bent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slz="http://schemas.microsoft.com/office/powerpoint/2016/slidezoom" Requires="pslz">
          <p:graphicFrame>
            <p:nvGraphicFramePr>
              <p:cNvPr id="33" name="Phóng to Trang chiếu 32">
                <a:extLst>
                  <a:ext uri="{FF2B5EF4-FFF2-40B4-BE49-F238E27FC236}">
                    <a16:creationId xmlns:a16="http://schemas.microsoft.com/office/drawing/2014/main" id="{6EB24ECF-A205-B8ED-31E9-48C31C512AA9}"/>
                  </a:ext>
                </a:extLst>
              </p:cNvPr>
              <p:cNvGraphicFramePr>
                <a:graphicFrameLocks noChangeAspect="1"/>
              </p:cNvGraphicFramePr>
              <p:nvPr>
                <p:extLst>
                  <p:ext uri="{D42A27DB-BD31-4B8C-83A1-F6EECF244321}">
                    <p14:modId xmlns:p14="http://schemas.microsoft.com/office/powerpoint/2010/main" val="1359415322"/>
                  </p:ext>
                </p:extLst>
              </p:nvPr>
            </p:nvGraphicFramePr>
            <p:xfrm>
              <a:off x="4339479" y="3408458"/>
              <a:ext cx="6992846" cy="915308"/>
            </p:xfrm>
            <a:graphic>
              <a:graphicData uri="http://schemas.microsoft.com/office/powerpoint/2016/slidezoom">
                <pslz:sldZm>
                  <pslz:sldZmObj sldId="278" cId="3424321821">
                    <pslz:zmPr id="{B12EE679-FB38-48C2-A5AC-30E813D4930B}" returnToParent="0" imageType="cover" transitionDur="100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6992846" cy="915308"/>
                        </a:xfrm>
                        <a:prstGeom prst="rect">
                          <a:avLst/>
                        </a:prstGeom>
                      </p166:spPr>
                    </pslz:zmPr>
                  </pslz:sldZmObj>
                </pslz:sldZm>
              </a:graphicData>
            </a:graphic>
          </p:graphicFrame>
        </mc:Choice>
        <mc:Fallback>
          <p:pic>
            <p:nvPicPr>
              <p:cNvPr id="33" name="Phóng to Trang chiếu 32">
                <a:hlinkClick r:id="rId6" action="ppaction://hlinksldjump"/>
                <a:extLst>
                  <a:ext uri="{FF2B5EF4-FFF2-40B4-BE49-F238E27FC236}">
                    <a16:creationId xmlns:a16="http://schemas.microsoft.com/office/drawing/2014/main" id="{6EB24ECF-A205-B8ED-31E9-48C31C512AA9}"/>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4339479" y="3408458"/>
                <a:ext cx="6992846" cy="915308"/>
              </a:xfrm>
              <a:prstGeom prst="rect">
                <a:avLst/>
              </a:prstGeom>
            </p:spPr>
          </p:pic>
        </mc:Fallback>
      </mc:AlternateContent>
    </p:spTree>
    <p:extLst>
      <p:ext uri="{BB962C8B-B14F-4D97-AF65-F5344CB8AC3E}">
        <p14:creationId xmlns:p14="http://schemas.microsoft.com/office/powerpoint/2010/main" val="2145285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Đồ họa 8">
            <a:extLst>
              <a:ext uri="{FF2B5EF4-FFF2-40B4-BE49-F238E27FC236}">
                <a16:creationId xmlns:a16="http://schemas.microsoft.com/office/drawing/2014/main" id="{35127EDA-5861-47AB-8729-620CFC7DAC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1431" y="816337"/>
            <a:ext cx="5225327" cy="5225327"/>
          </a:xfrm>
          <a:prstGeom prst="rect">
            <a:avLst/>
          </a:prstGeom>
        </p:spPr>
      </p:pic>
      <p:sp>
        <p:nvSpPr>
          <p:cNvPr id="6" name="Hộp Văn bản 5">
            <a:extLst>
              <a:ext uri="{FF2B5EF4-FFF2-40B4-BE49-F238E27FC236}">
                <a16:creationId xmlns:a16="http://schemas.microsoft.com/office/drawing/2014/main" id="{584B38A1-DDBC-1F28-41E7-C1C091A2BE29}"/>
              </a:ext>
            </a:extLst>
          </p:cNvPr>
          <p:cNvSpPr txBox="1"/>
          <p:nvPr/>
        </p:nvSpPr>
        <p:spPr>
          <a:xfrm>
            <a:off x="1" y="0"/>
            <a:ext cx="12192000" cy="707886"/>
          </a:xfrm>
          <a:prstGeom prst="rect">
            <a:avLst/>
          </a:prstGeom>
          <a:solidFill>
            <a:srgbClr val="003865"/>
          </a:solidFill>
        </p:spPr>
        <p:txBody>
          <a:bodyPr wrap="square" rtlCol="0">
            <a:spAutoFit/>
          </a:bodyPr>
          <a:lstStyle/>
          <a:p>
            <a:pPr algn="ctr"/>
            <a:r>
              <a:rPr lang="en-US" sz="2000">
                <a:solidFill>
                  <a:schemeClr val="bg1"/>
                </a:solidFill>
              </a:rPr>
              <a:t>ĐẠI HỌC THÁI NGUYÊN</a:t>
            </a:r>
          </a:p>
          <a:p>
            <a:pPr algn="ctr"/>
            <a:r>
              <a:rPr lang="en-US" sz="2000" b="1">
                <a:solidFill>
                  <a:schemeClr val="bg1"/>
                </a:solidFill>
              </a:rPr>
              <a:t>TRƯỜNG ĐẠI HỌC CÔNG NGHỆ THÔNG TIN VÀ TRUYỀN THÔNG</a:t>
            </a:r>
            <a:endParaRPr lang="vi-VN" sz="2000" b="1">
              <a:solidFill>
                <a:schemeClr val="bg1"/>
              </a:solidFill>
            </a:endParaRPr>
          </a:p>
        </p:txBody>
      </p:sp>
      <p:pic>
        <p:nvPicPr>
          <p:cNvPr id="8" name="Hình ảnh 7" descr="Cấu hình DenseNet">
            <a:extLst>
              <a:ext uri="{FF2B5EF4-FFF2-40B4-BE49-F238E27FC236}">
                <a16:creationId xmlns:a16="http://schemas.microsoft.com/office/drawing/2014/main" id="{11781711-86B0-12E8-D4F3-89B5820B24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4195" y="2210410"/>
            <a:ext cx="8923610" cy="4318537"/>
          </a:xfrm>
          <a:prstGeom prst="rect">
            <a:avLst/>
          </a:prstGeom>
        </p:spPr>
      </p:pic>
      <p:sp>
        <p:nvSpPr>
          <p:cNvPr id="13" name="Hình chữ nhật: Góc Tròn 12">
            <a:extLst>
              <a:ext uri="{FF2B5EF4-FFF2-40B4-BE49-F238E27FC236}">
                <a16:creationId xmlns:a16="http://schemas.microsoft.com/office/drawing/2014/main" id="{517BE645-7A88-7FEC-742A-3EF9BFA57875}"/>
              </a:ext>
            </a:extLst>
          </p:cNvPr>
          <p:cNvSpPr/>
          <p:nvPr/>
        </p:nvSpPr>
        <p:spPr>
          <a:xfrm>
            <a:off x="2486688" y="1079500"/>
            <a:ext cx="7048501" cy="867747"/>
          </a:xfrm>
          <a:prstGeom prst="roundRect">
            <a:avLst/>
          </a:prstGeom>
          <a:solidFill>
            <a:schemeClr val="bg2">
              <a:alpha val="75000"/>
            </a:schemeClr>
          </a:solidFill>
          <a:ln w="63500">
            <a:solidFill>
              <a:schemeClr val="bg1"/>
            </a:solidFill>
          </a:ln>
          <a:effectLst>
            <a:outerShdw blurRad="76200" dist="50800" dir="5400000" sx="8000" sy="8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en-US" sz="2400" b="1">
                <a:ln w="9525">
                  <a:solidFill>
                    <a:schemeClr val="bg1"/>
                  </a:solidFill>
                  <a:prstDash val="solid"/>
                </a:ln>
                <a:solidFill>
                  <a:srgbClr val="003865"/>
                </a:solidFill>
                <a:effectLst>
                  <a:outerShdw blurRad="12700" dist="38100" dir="2700000" algn="tl" rotWithShape="0">
                    <a:schemeClr val="bg1">
                      <a:lumMod val="50000"/>
                    </a:schemeClr>
                  </a:outerShdw>
                </a:effectLst>
                <a:latin typeface="Tahoma" panose="020B0604030504040204" pitchFamily="34" charset="0"/>
                <a:ea typeface="Tahoma" panose="020B0604030504040204" pitchFamily="34" charset="0"/>
                <a:cs typeface="Tahoma" panose="020B0604030504040204" pitchFamily="34" charset="0"/>
              </a:rPr>
              <a:t>CẤU HÌNH MÔ HÌNH DENSENET</a:t>
            </a:r>
          </a:p>
        </p:txBody>
      </p:sp>
    </p:spTree>
    <p:extLst>
      <p:ext uri="{BB962C8B-B14F-4D97-AF65-F5344CB8AC3E}">
        <p14:creationId xmlns:p14="http://schemas.microsoft.com/office/powerpoint/2010/main" val="3424321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A0D9B4E-C292-45AA-8116-562703040382}"/>
              </a:ext>
            </a:extLst>
          </p:cNvPr>
          <p:cNvSpPr>
            <a:spLocks noGrp="1"/>
          </p:cNvSpPr>
          <p:nvPr>
            <p:ph type="title"/>
          </p:nvPr>
        </p:nvSpPr>
        <p:spPr>
          <a:xfrm>
            <a:off x="1471292" y="707886"/>
            <a:ext cx="10395466" cy="1372705"/>
          </a:xfrm>
        </p:spPr>
        <p:txBody>
          <a:bodyPr rtlCol="0" anchor="ctr">
            <a:normAutofit/>
          </a:bodyPr>
          <a:lstStyle/>
          <a:p>
            <a:pPr rtl="0"/>
            <a:r>
              <a:rPr lang="en-US">
                <a:solidFill>
                  <a:schemeClr val="bg1"/>
                </a:solidFill>
                <a:latin typeface="+mn-lt"/>
                <a:cs typeface="Segoe UI" panose="020B0502040204020203" pitchFamily="34" charset="0"/>
              </a:rPr>
              <a:t>MÔ HÌNH DENSENET</a:t>
            </a:r>
            <a:endParaRPr lang="vi-VN">
              <a:solidFill>
                <a:schemeClr val="bg1"/>
              </a:solidFill>
              <a:latin typeface="+mn-lt"/>
              <a:cs typeface="Segoe UI" panose="020B0502040204020203" pitchFamily="34" charset="0"/>
            </a:endParaRPr>
          </a:p>
        </p:txBody>
      </p:sp>
      <p:pic>
        <p:nvPicPr>
          <p:cNvPr id="5" name="Đồ họa 4" descr="Mở Sách">
            <a:extLst>
              <a:ext uri="{FF2B5EF4-FFF2-40B4-BE49-F238E27FC236}">
                <a16:creationId xmlns:a16="http://schemas.microsoft.com/office/drawing/2014/main" id="{DEFE964D-9F1C-4F69-ADD3-0E1AB324E1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5242" y="816337"/>
            <a:ext cx="1097280" cy="1097280"/>
          </a:xfrm>
          <a:prstGeom prst="rect">
            <a:avLst/>
          </a:prstGeom>
        </p:spPr>
      </p:pic>
      <p:sp>
        <p:nvSpPr>
          <p:cNvPr id="3" name="Chỗ dành sẵn cho Nội dung 2">
            <a:extLst>
              <a:ext uri="{FF2B5EF4-FFF2-40B4-BE49-F238E27FC236}">
                <a16:creationId xmlns:a16="http://schemas.microsoft.com/office/drawing/2014/main" id="{81072FAC-EEE9-4F26-A784-BC07EACCBE9F}"/>
              </a:ext>
            </a:extLst>
          </p:cNvPr>
          <p:cNvSpPr>
            <a:spLocks noGrp="1"/>
          </p:cNvSpPr>
          <p:nvPr>
            <p:ph idx="1"/>
          </p:nvPr>
        </p:nvSpPr>
        <p:spPr>
          <a:xfrm>
            <a:off x="325242" y="2080591"/>
            <a:ext cx="5685697" cy="4336349"/>
          </a:xfrm>
        </p:spPr>
        <p:txBody>
          <a:bodyPr vert="horz" lIns="91440" tIns="45720" rIns="91440" bIns="45720" rtlCol="0" anchor="t">
            <a:noAutofit/>
          </a:bodyPr>
          <a:lstStyle/>
          <a:p>
            <a:pPr>
              <a:spcBef>
                <a:spcPts val="600"/>
              </a:spcBef>
              <a:spcAft>
                <a:spcPts val="600"/>
              </a:spcAft>
            </a:pPr>
            <a:r>
              <a:rPr lang="en-US">
                <a:solidFill>
                  <a:schemeClr val="bg1"/>
                </a:solidFill>
                <a:latin typeface="Segoe UI" panose="020B0502040204020203" pitchFamily="34" charset="0"/>
                <a:cs typeface="Segoe UI" panose="020B0502040204020203" pitchFamily="34" charset="0"/>
              </a:rPr>
              <a:t>M</a:t>
            </a:r>
            <a:r>
              <a:rPr lang="vi-VN">
                <a:solidFill>
                  <a:schemeClr val="bg1"/>
                </a:solidFill>
                <a:latin typeface="Segoe UI" panose="020B0502040204020203" pitchFamily="34" charset="0"/>
                <a:cs typeface="Segoe UI" panose="020B0502040204020203" pitchFamily="34" charset="0"/>
              </a:rPr>
              <a:t>ô hình </a:t>
            </a:r>
            <a:r>
              <a:rPr lang="en-US">
                <a:solidFill>
                  <a:schemeClr val="bg1"/>
                </a:solidFill>
                <a:latin typeface="Segoe UI" panose="020B0502040204020203" pitchFamily="34" charset="0"/>
                <a:cs typeface="Segoe UI" panose="020B0502040204020203" pitchFamily="34" charset="0"/>
              </a:rPr>
              <a:t>Den</a:t>
            </a:r>
            <a:r>
              <a:rPr lang="vi-VN">
                <a:solidFill>
                  <a:schemeClr val="bg1"/>
                </a:solidFill>
                <a:latin typeface="Segoe UI" panose="020B0502040204020203" pitchFamily="34" charset="0"/>
                <a:cs typeface="Segoe UI" panose="020B0502040204020203" pitchFamily="34" charset="0"/>
              </a:rPr>
              <a:t>s</a:t>
            </a:r>
            <a:r>
              <a:rPr lang="en-US">
                <a:solidFill>
                  <a:schemeClr val="bg1"/>
                </a:solidFill>
                <a:latin typeface="Segoe UI" panose="020B0502040204020203" pitchFamily="34" charset="0"/>
                <a:cs typeface="Segoe UI" panose="020B0502040204020203" pitchFamily="34" charset="0"/>
              </a:rPr>
              <a:t>e</a:t>
            </a:r>
            <a:r>
              <a:rPr lang="vi-VN">
                <a:solidFill>
                  <a:schemeClr val="bg1"/>
                </a:solidFill>
                <a:latin typeface="Segoe UI" panose="020B0502040204020203" pitchFamily="34" charset="0"/>
                <a:cs typeface="Segoe UI" panose="020B0502040204020203" pitchFamily="34" charset="0"/>
              </a:rPr>
              <a:t>Net</a:t>
            </a:r>
            <a:r>
              <a:rPr lang="en-US">
                <a:solidFill>
                  <a:schemeClr val="bg1"/>
                </a:solidFill>
                <a:latin typeface="Segoe UI" panose="020B0502040204020203" pitchFamily="34" charset="0"/>
                <a:cs typeface="Segoe UI" panose="020B0502040204020203" pitchFamily="34" charset="0"/>
              </a:rPr>
              <a:t> là gì?</a:t>
            </a:r>
            <a:endParaRPr lang="vi-VN">
              <a:solidFill>
                <a:schemeClr val="bg1"/>
              </a:solidFill>
              <a:latin typeface="Segoe UI" panose="020B0502040204020203" pitchFamily="34" charset="0"/>
              <a:cs typeface="Segoe UI" panose="020B0502040204020203" pitchFamily="34" charset="0"/>
            </a:endParaRPr>
          </a:p>
          <a:p>
            <a:pPr lvl="1">
              <a:spcBef>
                <a:spcPts val="600"/>
              </a:spcBef>
              <a:spcAft>
                <a:spcPts val="600"/>
              </a:spcAft>
            </a:pPr>
            <a:r>
              <a:rPr lang="vi-VN">
                <a:solidFill>
                  <a:schemeClr val="bg1"/>
                </a:solidFill>
                <a:latin typeface="Segoe UI" panose="020B0502040204020203" pitchFamily="34" charset="0"/>
                <a:cs typeface="Segoe UI" panose="020B0502040204020203" pitchFamily="34" charset="0"/>
              </a:rPr>
              <a:t>Kết nối dày đặc - Dense connectivity</a:t>
            </a:r>
            <a:endParaRPr lang="en-US">
              <a:solidFill>
                <a:schemeClr val="bg1"/>
              </a:solidFill>
              <a:latin typeface="Segoe UI" panose="020B0502040204020203" pitchFamily="34" charset="0"/>
              <a:cs typeface="Segoe UI" panose="020B0502040204020203" pitchFamily="34" charset="0"/>
            </a:endParaRPr>
          </a:p>
          <a:p>
            <a:pPr lvl="1">
              <a:spcBef>
                <a:spcPts val="600"/>
              </a:spcBef>
              <a:spcAft>
                <a:spcPts val="600"/>
              </a:spcAft>
            </a:pPr>
            <a:r>
              <a:rPr lang="en-US">
                <a:solidFill>
                  <a:schemeClr val="bg1"/>
                </a:solidFill>
                <a:latin typeface="Segoe UI" panose="020B0502040204020203" pitchFamily="34" charset="0"/>
                <a:cs typeface="Segoe UI" panose="020B0502040204020203" pitchFamily="34" charset="0"/>
              </a:rPr>
              <a:t>Hàm tổng hợp - Composite function</a:t>
            </a:r>
            <a:endParaRPr lang="vi-VN">
              <a:solidFill>
                <a:schemeClr val="bg1"/>
              </a:solidFill>
              <a:latin typeface="Segoe UI" panose="020B0502040204020203" pitchFamily="34" charset="0"/>
              <a:cs typeface="Segoe UI" panose="020B0502040204020203" pitchFamily="34" charset="0"/>
            </a:endParaRPr>
          </a:p>
          <a:p>
            <a:pPr lvl="1">
              <a:spcBef>
                <a:spcPts val="600"/>
              </a:spcBef>
              <a:spcAft>
                <a:spcPts val="600"/>
              </a:spcAft>
            </a:pPr>
            <a:r>
              <a:rPr lang="en-US">
                <a:solidFill>
                  <a:schemeClr val="bg1"/>
                </a:solidFill>
                <a:latin typeface="Segoe UI" panose="020B0502040204020203" pitchFamily="34" charset="0"/>
                <a:cs typeface="Segoe UI" panose="020B0502040204020203" pitchFamily="34" charset="0"/>
              </a:rPr>
              <a:t>Tầng hợp nhất - Pooling layers</a:t>
            </a:r>
            <a:endParaRPr lang="vi-VN">
              <a:solidFill>
                <a:schemeClr val="bg1"/>
              </a:solidFill>
              <a:latin typeface="Segoe UI" panose="020B0502040204020203" pitchFamily="34" charset="0"/>
              <a:cs typeface="Segoe UI" panose="020B0502040204020203" pitchFamily="34" charset="0"/>
            </a:endParaRPr>
          </a:p>
          <a:p>
            <a:pPr lvl="1">
              <a:spcBef>
                <a:spcPts val="600"/>
              </a:spcBef>
              <a:spcAft>
                <a:spcPts val="600"/>
              </a:spcAft>
            </a:pPr>
            <a:r>
              <a:rPr lang="en-US">
                <a:solidFill>
                  <a:schemeClr val="bg1"/>
                </a:solidFill>
                <a:latin typeface="Segoe UI" panose="020B0502040204020203" pitchFamily="34" charset="0"/>
                <a:cs typeface="Segoe UI" panose="020B0502040204020203" pitchFamily="34" charset="0"/>
              </a:rPr>
              <a:t>Tỉ lệ phát triển - Growth rate</a:t>
            </a:r>
          </a:p>
          <a:p>
            <a:pPr lvl="1">
              <a:spcBef>
                <a:spcPts val="600"/>
              </a:spcBef>
              <a:spcAft>
                <a:spcPts val="600"/>
              </a:spcAft>
            </a:pPr>
            <a:r>
              <a:rPr lang="en-US">
                <a:solidFill>
                  <a:schemeClr val="bg1"/>
                </a:solidFill>
                <a:latin typeface="Segoe UI" panose="020B0502040204020203" pitchFamily="34" charset="0"/>
                <a:cs typeface="Segoe UI" panose="020B0502040204020203" pitchFamily="34" charset="0"/>
              </a:rPr>
              <a:t>Các lớp nút cổ chai - Bottleneck layers</a:t>
            </a:r>
          </a:p>
          <a:p>
            <a:pPr lvl="1">
              <a:spcBef>
                <a:spcPts val="600"/>
              </a:spcBef>
              <a:spcAft>
                <a:spcPts val="600"/>
              </a:spcAft>
            </a:pPr>
            <a:r>
              <a:rPr lang="en-US">
                <a:solidFill>
                  <a:schemeClr val="bg1"/>
                </a:solidFill>
                <a:latin typeface="Segoe UI" panose="020B0502040204020203" pitchFamily="34" charset="0"/>
                <a:cs typeface="Segoe UI" panose="020B0502040204020203" pitchFamily="34" charset="0"/>
              </a:rPr>
              <a:t>Độ nén - Compression</a:t>
            </a:r>
          </a:p>
          <a:p>
            <a:pPr lvl="1">
              <a:spcBef>
                <a:spcPts val="1800"/>
              </a:spcBef>
              <a:spcAft>
                <a:spcPts val="1800"/>
              </a:spcAft>
            </a:pPr>
            <a:endParaRPr lang="en-US">
              <a:solidFill>
                <a:schemeClr val="bg1"/>
              </a:solidFill>
              <a:latin typeface="Segoe UI" panose="020B0502040204020203" pitchFamily="34" charset="0"/>
              <a:cs typeface="Segoe UI" panose="020B0502040204020203" pitchFamily="34" charset="0"/>
            </a:endParaRPr>
          </a:p>
          <a:p>
            <a:pPr lvl="1">
              <a:spcBef>
                <a:spcPts val="1800"/>
              </a:spcBef>
              <a:spcAft>
                <a:spcPts val="1800"/>
              </a:spcAft>
            </a:pPr>
            <a:endParaRPr lang="vi-VN">
              <a:solidFill>
                <a:schemeClr val="bg1"/>
              </a:solidFill>
              <a:latin typeface="Segoe UI" panose="020B0502040204020203" pitchFamily="34" charset="0"/>
              <a:cs typeface="Segoe UI" panose="020B0502040204020203" pitchFamily="34" charset="0"/>
            </a:endParaRPr>
          </a:p>
        </p:txBody>
      </p:sp>
      <p:pic>
        <p:nvPicPr>
          <p:cNvPr id="9" name="Đồ họa 8">
            <a:extLst>
              <a:ext uri="{FF2B5EF4-FFF2-40B4-BE49-F238E27FC236}">
                <a16:creationId xmlns:a16="http://schemas.microsoft.com/office/drawing/2014/main" id="{35127EDA-5861-47AB-8729-620CFC7DAC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41431" y="816337"/>
            <a:ext cx="5225327" cy="5225327"/>
          </a:xfrm>
          <a:prstGeom prst="rect">
            <a:avLst/>
          </a:prstGeom>
        </p:spPr>
      </p:pic>
      <p:sp>
        <p:nvSpPr>
          <p:cNvPr id="6" name="Hộp Văn bản 5">
            <a:extLst>
              <a:ext uri="{FF2B5EF4-FFF2-40B4-BE49-F238E27FC236}">
                <a16:creationId xmlns:a16="http://schemas.microsoft.com/office/drawing/2014/main" id="{584B38A1-DDBC-1F28-41E7-C1C091A2BE29}"/>
              </a:ext>
            </a:extLst>
          </p:cNvPr>
          <p:cNvSpPr txBox="1"/>
          <p:nvPr/>
        </p:nvSpPr>
        <p:spPr>
          <a:xfrm>
            <a:off x="1" y="0"/>
            <a:ext cx="12192000" cy="707886"/>
          </a:xfrm>
          <a:prstGeom prst="rect">
            <a:avLst/>
          </a:prstGeom>
          <a:solidFill>
            <a:srgbClr val="003865"/>
          </a:solidFill>
        </p:spPr>
        <p:txBody>
          <a:bodyPr wrap="square" rtlCol="0">
            <a:spAutoFit/>
          </a:bodyPr>
          <a:lstStyle/>
          <a:p>
            <a:pPr algn="ctr"/>
            <a:r>
              <a:rPr lang="en-US" sz="2000">
                <a:solidFill>
                  <a:schemeClr val="bg1"/>
                </a:solidFill>
              </a:rPr>
              <a:t>ĐẠI HỌC THÁI NGUYÊN</a:t>
            </a:r>
          </a:p>
          <a:p>
            <a:pPr algn="ctr"/>
            <a:r>
              <a:rPr lang="en-US" sz="2000" b="1">
                <a:solidFill>
                  <a:schemeClr val="bg1"/>
                </a:solidFill>
              </a:rPr>
              <a:t>TRƯỜNG ĐẠI HỌC CÔNG NGHỆ THÔNG TIN VÀ TRUYỀN THÔNG</a:t>
            </a:r>
            <a:endParaRPr lang="vi-VN" sz="2000" b="1">
              <a:solidFill>
                <a:schemeClr val="bg1"/>
              </a:solidFill>
            </a:endParaRPr>
          </a:p>
        </p:txBody>
      </p:sp>
      <p:pic>
        <p:nvPicPr>
          <p:cNvPr id="7" name="Hình ảnh 6">
            <a:extLst>
              <a:ext uri="{FF2B5EF4-FFF2-40B4-BE49-F238E27FC236}">
                <a16:creationId xmlns:a16="http://schemas.microsoft.com/office/drawing/2014/main" id="{5582A9F3-15D9-7F4F-1FBB-75F5FCFEF0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10939" y="1913617"/>
            <a:ext cx="5855819" cy="4236497"/>
          </a:xfrm>
          <a:prstGeom prst="rect">
            <a:avLst/>
          </a:prstGeom>
        </p:spPr>
      </p:pic>
      <p:sp>
        <p:nvSpPr>
          <p:cNvPr id="10" name="Hộp Văn bản 9">
            <a:extLst>
              <a:ext uri="{FF2B5EF4-FFF2-40B4-BE49-F238E27FC236}">
                <a16:creationId xmlns:a16="http://schemas.microsoft.com/office/drawing/2014/main" id="{537E21AA-50D6-ACBE-12B8-C6165424DC7C}"/>
              </a:ext>
            </a:extLst>
          </p:cNvPr>
          <p:cNvSpPr txBox="1"/>
          <p:nvPr/>
        </p:nvSpPr>
        <p:spPr>
          <a:xfrm>
            <a:off x="7889585" y="6150114"/>
            <a:ext cx="2729017" cy="369332"/>
          </a:xfrm>
          <a:prstGeom prst="rect">
            <a:avLst/>
          </a:prstGeom>
          <a:noFill/>
        </p:spPr>
        <p:txBody>
          <a:bodyPr wrap="none" rtlCol="0">
            <a:spAutoFit/>
          </a:bodyPr>
          <a:lstStyle/>
          <a:p>
            <a:r>
              <a:rPr lang="en-US" i="1">
                <a:solidFill>
                  <a:schemeClr val="bg1"/>
                </a:solidFill>
              </a:rPr>
              <a:t>Hình 5: Kiến trúc DenseNet</a:t>
            </a:r>
          </a:p>
        </p:txBody>
      </p:sp>
    </p:spTree>
    <p:extLst>
      <p:ext uri="{BB962C8B-B14F-4D97-AF65-F5344CB8AC3E}">
        <p14:creationId xmlns:p14="http://schemas.microsoft.com/office/powerpoint/2010/main" val="4530032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Đồ họa 8">
            <a:extLst>
              <a:ext uri="{FF2B5EF4-FFF2-40B4-BE49-F238E27FC236}">
                <a16:creationId xmlns:a16="http://schemas.microsoft.com/office/drawing/2014/main" id="{35127EDA-5861-47AB-8729-620CFC7DAC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1431" y="816337"/>
            <a:ext cx="5225327" cy="5225327"/>
          </a:xfrm>
          <a:prstGeom prst="rect">
            <a:avLst/>
          </a:prstGeom>
        </p:spPr>
      </p:pic>
      <p:sp>
        <p:nvSpPr>
          <p:cNvPr id="6" name="Hộp Văn bản 5">
            <a:extLst>
              <a:ext uri="{FF2B5EF4-FFF2-40B4-BE49-F238E27FC236}">
                <a16:creationId xmlns:a16="http://schemas.microsoft.com/office/drawing/2014/main" id="{584B38A1-DDBC-1F28-41E7-C1C091A2BE29}"/>
              </a:ext>
            </a:extLst>
          </p:cNvPr>
          <p:cNvSpPr txBox="1"/>
          <p:nvPr/>
        </p:nvSpPr>
        <p:spPr>
          <a:xfrm>
            <a:off x="1" y="0"/>
            <a:ext cx="12192000" cy="707886"/>
          </a:xfrm>
          <a:prstGeom prst="rect">
            <a:avLst/>
          </a:prstGeom>
          <a:solidFill>
            <a:srgbClr val="003865"/>
          </a:solidFill>
        </p:spPr>
        <p:txBody>
          <a:bodyPr wrap="square" rtlCol="0">
            <a:spAutoFit/>
          </a:bodyPr>
          <a:lstStyle/>
          <a:p>
            <a:pPr algn="ctr"/>
            <a:r>
              <a:rPr lang="en-US" sz="2000">
                <a:solidFill>
                  <a:schemeClr val="bg1"/>
                </a:solidFill>
              </a:rPr>
              <a:t>ĐẠI HỌC THÁI NGUYÊN</a:t>
            </a:r>
          </a:p>
          <a:p>
            <a:pPr algn="ctr"/>
            <a:r>
              <a:rPr lang="en-US" sz="2000" b="1">
                <a:solidFill>
                  <a:schemeClr val="bg1"/>
                </a:solidFill>
              </a:rPr>
              <a:t>TRƯỜNG ĐẠI HỌC CÔNG NGHỆ THÔNG TIN VÀ TRUYỀN THÔNG</a:t>
            </a:r>
            <a:endParaRPr lang="vi-VN" sz="2000" b="1">
              <a:solidFill>
                <a:schemeClr val="bg1"/>
              </a:solidFill>
            </a:endParaRPr>
          </a:p>
        </p:txBody>
      </p:sp>
      <p:sp>
        <p:nvSpPr>
          <p:cNvPr id="3" name="Hình chữ nhật: Góc Tròn 2">
            <a:extLst>
              <a:ext uri="{FF2B5EF4-FFF2-40B4-BE49-F238E27FC236}">
                <a16:creationId xmlns:a16="http://schemas.microsoft.com/office/drawing/2014/main" id="{752BFD5E-0E36-4638-B8EF-FB52326D598A}"/>
              </a:ext>
            </a:extLst>
          </p:cNvPr>
          <p:cNvSpPr/>
          <p:nvPr/>
        </p:nvSpPr>
        <p:spPr>
          <a:xfrm>
            <a:off x="800100" y="2725653"/>
            <a:ext cx="2870200" cy="1792773"/>
          </a:xfrm>
          <a:prstGeom prst="roundRect">
            <a:avLst/>
          </a:prstGeom>
          <a:solidFill>
            <a:schemeClr val="bg2">
              <a:alpha val="75000"/>
            </a:schemeClr>
          </a:solidFill>
          <a:ln w="63500">
            <a:solidFill>
              <a:schemeClr val="bg1"/>
            </a:solidFill>
          </a:ln>
          <a:effectLst>
            <a:outerShdw blurRad="76200" dist="50800" dir="5400000" sx="8000" sy="8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en-US" sz="2400" b="1">
                <a:ln w="9525">
                  <a:solidFill>
                    <a:schemeClr val="bg1"/>
                  </a:solidFill>
                  <a:prstDash val="solid"/>
                </a:ln>
                <a:solidFill>
                  <a:srgbClr val="003865"/>
                </a:solidFill>
                <a:effectLst>
                  <a:outerShdw blurRad="12700" dist="38100" dir="2700000" algn="tl" rotWithShape="0">
                    <a:schemeClr val="bg1">
                      <a:lumMod val="50000"/>
                    </a:schemeClr>
                  </a:outerShdw>
                </a:effectLst>
                <a:latin typeface="Tahoma" panose="020B0604030504040204" pitchFamily="34" charset="0"/>
                <a:ea typeface="Tahoma" panose="020B0604030504040204" pitchFamily="34" charset="0"/>
                <a:cs typeface="Tahoma" panose="020B0604030504040204" pitchFamily="34" charset="0"/>
              </a:rPr>
              <a:t>CHƯƠNG TRÌNH THỬ NGHIỆM</a:t>
            </a:r>
          </a:p>
        </p:txBody>
      </p:sp>
      <p:cxnSp>
        <p:nvCxnSpPr>
          <p:cNvPr id="10" name="Đường kết nối: Mũi tên Gấp khúc 9">
            <a:extLst>
              <a:ext uri="{FF2B5EF4-FFF2-40B4-BE49-F238E27FC236}">
                <a16:creationId xmlns:a16="http://schemas.microsoft.com/office/drawing/2014/main" id="{4A2ED08B-AA53-80C0-C805-B606FF102F1B}"/>
              </a:ext>
            </a:extLst>
          </p:cNvPr>
          <p:cNvCxnSpPr>
            <a:cxnSpLocks/>
            <a:stCxn id="3" idx="3"/>
          </p:cNvCxnSpPr>
          <p:nvPr/>
        </p:nvCxnSpPr>
        <p:spPr>
          <a:xfrm flipV="1">
            <a:off x="3670300" y="2291780"/>
            <a:ext cx="1104900" cy="1330260"/>
          </a:xfrm>
          <a:prstGeom prst="bent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Đường kết nối: Mũi tên Gấp khúc 10">
            <a:extLst>
              <a:ext uri="{FF2B5EF4-FFF2-40B4-BE49-F238E27FC236}">
                <a16:creationId xmlns:a16="http://schemas.microsoft.com/office/drawing/2014/main" id="{27C3CB30-E88A-7DC0-DD1F-5A948D6CAC8C}"/>
              </a:ext>
            </a:extLst>
          </p:cNvPr>
          <p:cNvCxnSpPr>
            <a:cxnSpLocks/>
            <a:stCxn id="3" idx="3"/>
          </p:cNvCxnSpPr>
          <p:nvPr/>
        </p:nvCxnSpPr>
        <p:spPr>
          <a:xfrm>
            <a:off x="3670300" y="3622040"/>
            <a:ext cx="1104899" cy="9461"/>
          </a:xfrm>
          <a:prstGeom prst="bent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Đường kết nối: Mũi tên Gấp khúc 11">
            <a:extLst>
              <a:ext uri="{FF2B5EF4-FFF2-40B4-BE49-F238E27FC236}">
                <a16:creationId xmlns:a16="http://schemas.microsoft.com/office/drawing/2014/main" id="{CF47DD4D-689F-0A63-2BAD-5D291F0A0F05}"/>
              </a:ext>
            </a:extLst>
          </p:cNvPr>
          <p:cNvCxnSpPr>
            <a:cxnSpLocks/>
            <a:stCxn id="3" idx="3"/>
          </p:cNvCxnSpPr>
          <p:nvPr/>
        </p:nvCxnSpPr>
        <p:spPr>
          <a:xfrm>
            <a:off x="3670300" y="3622040"/>
            <a:ext cx="1104898" cy="1301621"/>
          </a:xfrm>
          <a:prstGeom prst="bent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slz="http://schemas.microsoft.com/office/powerpoint/2016/slidezoom" Requires="pslz">
          <p:graphicFrame>
            <p:nvGraphicFramePr>
              <p:cNvPr id="22" name="Phóng to Trang chiếu 21">
                <a:extLst>
                  <a:ext uri="{FF2B5EF4-FFF2-40B4-BE49-F238E27FC236}">
                    <a16:creationId xmlns:a16="http://schemas.microsoft.com/office/drawing/2014/main" id="{3E1E64EE-9380-65A9-B82E-CC1D24CC2E7C}"/>
                  </a:ext>
                </a:extLst>
              </p:cNvPr>
              <p:cNvGraphicFramePr>
                <a:graphicFrameLocks noChangeAspect="1"/>
              </p:cNvGraphicFramePr>
              <p:nvPr>
                <p:extLst>
                  <p:ext uri="{D42A27DB-BD31-4B8C-83A1-F6EECF244321}">
                    <p14:modId xmlns:p14="http://schemas.microsoft.com/office/powerpoint/2010/main" val="782639283"/>
                  </p:ext>
                </p:extLst>
              </p:nvPr>
            </p:nvGraphicFramePr>
            <p:xfrm>
              <a:off x="4775200" y="1831042"/>
              <a:ext cx="6261100" cy="921475"/>
            </p:xfrm>
            <a:graphic>
              <a:graphicData uri="http://schemas.microsoft.com/office/powerpoint/2016/slidezoom">
                <pslz:sldZm>
                  <pslz:sldZmObj sldId="280" cId="2807820421">
                    <pslz:zmPr id="{5E95A566-C3D0-4D81-BBBA-6670E855E587}" imageType="cover" transitionDur="100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6261100" cy="921475"/>
                        </a:xfrm>
                        <a:prstGeom prst="rect">
                          <a:avLst/>
                        </a:prstGeom>
                      </p166:spPr>
                    </pslz:zmPr>
                  </pslz:sldZmObj>
                </pslz:sldZm>
              </a:graphicData>
            </a:graphic>
          </p:graphicFrame>
        </mc:Choice>
        <mc:Fallback>
          <p:pic>
            <p:nvPicPr>
              <p:cNvPr id="22" name="Phóng to Trang chiếu 21">
                <a:hlinkClick r:id="rId6" action="ppaction://hlinksldjump"/>
                <a:extLst>
                  <a:ext uri="{FF2B5EF4-FFF2-40B4-BE49-F238E27FC236}">
                    <a16:creationId xmlns:a16="http://schemas.microsoft.com/office/drawing/2014/main" id="{3E1E64EE-9380-65A9-B82E-CC1D24CC2E7C}"/>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4775200" y="1831042"/>
                <a:ext cx="6261100" cy="921475"/>
              </a:xfrm>
              <a:prstGeom prst="rect">
                <a:avLst/>
              </a:prstGeom>
            </p:spPr>
          </p:pic>
        </mc:Fallback>
      </mc:AlternateContent>
      <mc:AlternateContent xmlns:mc="http://schemas.openxmlformats.org/markup-compatibility/2006">
        <mc:Choice xmlns:pslz="http://schemas.microsoft.com/office/powerpoint/2016/slidezoom" Requires="pslz">
          <p:graphicFrame>
            <p:nvGraphicFramePr>
              <p:cNvPr id="24" name="Phóng to Trang chiếu 23">
                <a:extLst>
                  <a:ext uri="{FF2B5EF4-FFF2-40B4-BE49-F238E27FC236}">
                    <a16:creationId xmlns:a16="http://schemas.microsoft.com/office/drawing/2014/main" id="{4135FE50-82B2-A444-EDBE-275345E2B571}"/>
                  </a:ext>
                </a:extLst>
              </p:cNvPr>
              <p:cNvGraphicFramePr>
                <a:graphicFrameLocks noChangeAspect="1"/>
              </p:cNvGraphicFramePr>
              <p:nvPr>
                <p:extLst>
                  <p:ext uri="{D42A27DB-BD31-4B8C-83A1-F6EECF244321}">
                    <p14:modId xmlns:p14="http://schemas.microsoft.com/office/powerpoint/2010/main" val="2217657570"/>
                  </p:ext>
                </p:extLst>
              </p:nvPr>
            </p:nvGraphicFramePr>
            <p:xfrm>
              <a:off x="4775198" y="3170763"/>
              <a:ext cx="6261100" cy="921475"/>
            </p:xfrm>
            <a:graphic>
              <a:graphicData uri="http://schemas.microsoft.com/office/powerpoint/2016/slidezoom">
                <pslz:sldZm>
                  <pslz:sldZmObj sldId="288" cId="240073631">
                    <pslz:zmPr id="{A2FDACBC-2CCC-408D-BD93-325F50FC63EE}" imageType="cover" transitionDur="100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6261100" cy="921475"/>
                        </a:xfrm>
                        <a:prstGeom prst="rect">
                          <a:avLst/>
                        </a:prstGeom>
                      </p166:spPr>
                    </pslz:zmPr>
                  </pslz:sldZmObj>
                </pslz:sldZm>
              </a:graphicData>
            </a:graphic>
          </p:graphicFrame>
        </mc:Choice>
        <mc:Fallback>
          <p:pic>
            <p:nvPicPr>
              <p:cNvPr id="24" name="Phóng to Trang chiếu 23">
                <a:hlinkClick r:id="rId8" action="ppaction://hlinksldjump"/>
                <a:extLst>
                  <a:ext uri="{FF2B5EF4-FFF2-40B4-BE49-F238E27FC236}">
                    <a16:creationId xmlns:a16="http://schemas.microsoft.com/office/drawing/2014/main" id="{4135FE50-82B2-A444-EDBE-275345E2B571}"/>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4775198" y="3170763"/>
                <a:ext cx="6261100" cy="921475"/>
              </a:xfrm>
              <a:prstGeom prst="rect">
                <a:avLst/>
              </a:prstGeom>
            </p:spPr>
          </p:pic>
        </mc:Fallback>
      </mc:AlternateContent>
      <mc:AlternateContent xmlns:mc="http://schemas.openxmlformats.org/markup-compatibility/2006">
        <mc:Choice xmlns:pslz="http://schemas.microsoft.com/office/powerpoint/2016/slidezoom" Requires="pslz">
          <p:graphicFrame>
            <p:nvGraphicFramePr>
              <p:cNvPr id="26" name="Phóng to Trang chiếu 25">
                <a:extLst>
                  <a:ext uri="{FF2B5EF4-FFF2-40B4-BE49-F238E27FC236}">
                    <a16:creationId xmlns:a16="http://schemas.microsoft.com/office/drawing/2014/main" id="{E5CB7A87-ACA4-EC51-E650-74DF2EB3ED10}"/>
                  </a:ext>
                </a:extLst>
              </p:cNvPr>
              <p:cNvGraphicFramePr>
                <a:graphicFrameLocks noChangeAspect="1"/>
              </p:cNvGraphicFramePr>
              <p:nvPr>
                <p:extLst>
                  <p:ext uri="{D42A27DB-BD31-4B8C-83A1-F6EECF244321}">
                    <p14:modId xmlns:p14="http://schemas.microsoft.com/office/powerpoint/2010/main" val="800973330"/>
                  </p:ext>
                </p:extLst>
              </p:nvPr>
            </p:nvGraphicFramePr>
            <p:xfrm>
              <a:off x="4775198" y="4456677"/>
              <a:ext cx="6374316" cy="938137"/>
            </p:xfrm>
            <a:graphic>
              <a:graphicData uri="http://schemas.microsoft.com/office/powerpoint/2016/slidezoom">
                <pslz:sldZm>
                  <pslz:sldZmObj sldId="283" cId="3766114209">
                    <pslz:zmPr id="{D8F7EB35-7441-4BF9-84FE-EDCA9179068C}" imageType="cover" transitionDur="1000">
                      <p166:blipFill xmlns:p166="http://schemas.microsoft.com/office/powerpoint/2016/6/main">
                        <a:blip r:embed="rId9">
                          <a:extLst>
                            <a:ext uri="{28A0092B-C50C-407E-A947-70E740481C1C}">
                              <a14:useLocalDpi xmlns:a14="http://schemas.microsoft.com/office/drawing/2010/main" val="0"/>
                            </a:ext>
                          </a:extLst>
                        </a:blip>
                        <a:stretch>
                          <a:fillRect/>
                        </a:stretch>
                      </p166:blipFill>
                      <p166:spPr xmlns:p166="http://schemas.microsoft.com/office/powerpoint/2016/6/main">
                        <a:xfrm>
                          <a:off x="0" y="0"/>
                          <a:ext cx="6374316" cy="938137"/>
                        </a:xfrm>
                        <a:prstGeom prst="rect">
                          <a:avLst/>
                        </a:prstGeom>
                      </p166:spPr>
                    </pslz:zmPr>
                  </pslz:sldZmObj>
                </pslz:sldZm>
              </a:graphicData>
            </a:graphic>
          </p:graphicFrame>
        </mc:Choice>
        <mc:Fallback>
          <p:pic>
            <p:nvPicPr>
              <p:cNvPr id="26" name="Phóng to Trang chiếu 25">
                <a:hlinkClick r:id="rId10" action="ppaction://hlinksldjump"/>
                <a:extLst>
                  <a:ext uri="{FF2B5EF4-FFF2-40B4-BE49-F238E27FC236}">
                    <a16:creationId xmlns:a16="http://schemas.microsoft.com/office/drawing/2014/main" id="{E5CB7A87-ACA4-EC51-E650-74DF2EB3ED10}"/>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val="0"/>
                  </a:ext>
                </a:extLst>
              </a:blip>
              <a:stretch>
                <a:fillRect/>
              </a:stretch>
            </p:blipFill>
            <p:spPr>
              <a:xfrm>
                <a:off x="4775198" y="4456677"/>
                <a:ext cx="6374316" cy="938137"/>
              </a:xfrm>
              <a:prstGeom prst="rect">
                <a:avLst/>
              </a:prstGeom>
            </p:spPr>
          </p:pic>
        </mc:Fallback>
      </mc:AlternateContent>
    </p:spTree>
    <p:extLst>
      <p:ext uri="{BB962C8B-B14F-4D97-AF65-F5344CB8AC3E}">
        <p14:creationId xmlns:p14="http://schemas.microsoft.com/office/powerpoint/2010/main" val="839578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Đồ họa 8">
            <a:extLst>
              <a:ext uri="{FF2B5EF4-FFF2-40B4-BE49-F238E27FC236}">
                <a16:creationId xmlns:a16="http://schemas.microsoft.com/office/drawing/2014/main" id="{35127EDA-5861-47AB-8729-620CFC7DAC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1431" y="816337"/>
            <a:ext cx="5225327" cy="5225327"/>
          </a:xfrm>
          <a:prstGeom prst="rect">
            <a:avLst/>
          </a:prstGeom>
        </p:spPr>
      </p:pic>
      <p:sp>
        <p:nvSpPr>
          <p:cNvPr id="6" name="Hộp Văn bản 5">
            <a:extLst>
              <a:ext uri="{FF2B5EF4-FFF2-40B4-BE49-F238E27FC236}">
                <a16:creationId xmlns:a16="http://schemas.microsoft.com/office/drawing/2014/main" id="{584B38A1-DDBC-1F28-41E7-C1C091A2BE29}"/>
              </a:ext>
            </a:extLst>
          </p:cNvPr>
          <p:cNvSpPr txBox="1"/>
          <p:nvPr/>
        </p:nvSpPr>
        <p:spPr>
          <a:xfrm>
            <a:off x="1" y="0"/>
            <a:ext cx="12192000" cy="707886"/>
          </a:xfrm>
          <a:prstGeom prst="rect">
            <a:avLst/>
          </a:prstGeom>
          <a:solidFill>
            <a:srgbClr val="003865"/>
          </a:solidFill>
        </p:spPr>
        <p:txBody>
          <a:bodyPr wrap="square" rtlCol="0">
            <a:spAutoFit/>
          </a:bodyPr>
          <a:lstStyle/>
          <a:p>
            <a:pPr algn="ctr"/>
            <a:r>
              <a:rPr lang="en-US" sz="2000">
                <a:solidFill>
                  <a:schemeClr val="bg1"/>
                </a:solidFill>
              </a:rPr>
              <a:t>ĐẠI HỌC THÁI NGUYÊN</a:t>
            </a:r>
          </a:p>
          <a:p>
            <a:pPr algn="ctr"/>
            <a:r>
              <a:rPr lang="en-US" sz="2000" b="1">
                <a:solidFill>
                  <a:schemeClr val="bg1"/>
                </a:solidFill>
              </a:rPr>
              <a:t>TRƯỜNG ĐẠI HỌC CÔNG NGHỆ THÔNG TIN VÀ TRUYỀN THÔNG</a:t>
            </a:r>
            <a:endParaRPr lang="vi-VN" sz="2000" b="1">
              <a:solidFill>
                <a:schemeClr val="bg1"/>
              </a:solidFill>
            </a:endParaRPr>
          </a:p>
        </p:txBody>
      </p:sp>
      <p:pic>
        <p:nvPicPr>
          <p:cNvPr id="8" name="Hình ảnh 7" descr="Ảnh có chứa bàn&#10;&#10;Mô tả được tạo tự động">
            <a:extLst>
              <a:ext uri="{FF2B5EF4-FFF2-40B4-BE49-F238E27FC236}">
                <a16:creationId xmlns:a16="http://schemas.microsoft.com/office/drawing/2014/main" id="{E6964B54-FEED-EA6B-886F-AA9FCE8F9C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0496" y="2485862"/>
            <a:ext cx="5611008" cy="3343742"/>
          </a:xfrm>
          <a:prstGeom prst="rect">
            <a:avLst/>
          </a:prstGeom>
        </p:spPr>
      </p:pic>
      <p:sp>
        <p:nvSpPr>
          <p:cNvPr id="10" name="Hộp Văn bản 9">
            <a:extLst>
              <a:ext uri="{FF2B5EF4-FFF2-40B4-BE49-F238E27FC236}">
                <a16:creationId xmlns:a16="http://schemas.microsoft.com/office/drawing/2014/main" id="{D689B5CA-2D91-4132-5FD5-6EE8FF272E31}"/>
              </a:ext>
            </a:extLst>
          </p:cNvPr>
          <p:cNvSpPr txBox="1"/>
          <p:nvPr/>
        </p:nvSpPr>
        <p:spPr>
          <a:xfrm>
            <a:off x="2799264" y="5963028"/>
            <a:ext cx="6593472" cy="369332"/>
          </a:xfrm>
          <a:prstGeom prst="rect">
            <a:avLst/>
          </a:prstGeom>
          <a:noFill/>
        </p:spPr>
        <p:txBody>
          <a:bodyPr wrap="none" rtlCol="0">
            <a:spAutoFit/>
          </a:bodyPr>
          <a:lstStyle/>
          <a:p>
            <a:r>
              <a:rPr lang="en-US" i="1">
                <a:solidFill>
                  <a:schemeClr val="bg1"/>
                </a:solidFill>
              </a:rPr>
              <a:t>Hình 6: Tỉ lể lỗi trên tập dữ liệu CIFAR và SVHN của các mô hình CNN</a:t>
            </a:r>
          </a:p>
        </p:txBody>
      </p:sp>
      <p:sp>
        <p:nvSpPr>
          <p:cNvPr id="4" name="Hình chữ nhật: Góc Tròn 3">
            <a:extLst>
              <a:ext uri="{FF2B5EF4-FFF2-40B4-BE49-F238E27FC236}">
                <a16:creationId xmlns:a16="http://schemas.microsoft.com/office/drawing/2014/main" id="{209EFAAF-97F0-5706-DBEE-D01684A0F124}"/>
              </a:ext>
            </a:extLst>
          </p:cNvPr>
          <p:cNvSpPr/>
          <p:nvPr/>
        </p:nvSpPr>
        <p:spPr>
          <a:xfrm>
            <a:off x="2965450" y="1028396"/>
            <a:ext cx="6261100" cy="867747"/>
          </a:xfrm>
          <a:prstGeom prst="roundRect">
            <a:avLst/>
          </a:prstGeom>
          <a:solidFill>
            <a:schemeClr val="bg2">
              <a:alpha val="75000"/>
            </a:schemeClr>
          </a:solidFill>
          <a:ln w="63500">
            <a:solidFill>
              <a:schemeClr val="bg1"/>
            </a:solidFill>
          </a:ln>
          <a:effectLst>
            <a:outerShdw blurRad="76200" dist="50800" dir="5400000" sx="8000" sy="8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en-US" sz="2400" b="1">
                <a:ln w="9525">
                  <a:solidFill>
                    <a:schemeClr val="bg1"/>
                  </a:solidFill>
                  <a:prstDash val="solid"/>
                </a:ln>
                <a:solidFill>
                  <a:srgbClr val="003865"/>
                </a:solidFill>
                <a:effectLst>
                  <a:outerShdw blurRad="12700" dist="38100" dir="2700000" algn="tl" rotWithShape="0">
                    <a:schemeClr val="bg1">
                      <a:lumMod val="50000"/>
                    </a:schemeClr>
                  </a:outerShdw>
                </a:effectLst>
                <a:latin typeface="Tahoma" panose="020B0604030504040204" pitchFamily="34" charset="0"/>
                <a:ea typeface="Tahoma" panose="020B0604030504040204" pitchFamily="34" charset="0"/>
                <a:cs typeface="Tahoma" panose="020B0604030504040204" pitchFamily="34" charset="0"/>
              </a:rPr>
              <a:t>PHÂN TÍCH LỰA CHỌN MÔ HÌNH</a:t>
            </a:r>
          </a:p>
        </p:txBody>
      </p:sp>
    </p:spTree>
    <p:extLst>
      <p:ext uri="{BB962C8B-B14F-4D97-AF65-F5344CB8AC3E}">
        <p14:creationId xmlns:p14="http://schemas.microsoft.com/office/powerpoint/2010/main" val="28078204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A0D9B4E-C292-45AA-8116-562703040382}"/>
              </a:ext>
            </a:extLst>
          </p:cNvPr>
          <p:cNvSpPr>
            <a:spLocks noGrp="1"/>
          </p:cNvSpPr>
          <p:nvPr>
            <p:ph type="title"/>
          </p:nvPr>
        </p:nvSpPr>
        <p:spPr>
          <a:xfrm>
            <a:off x="1471292" y="707886"/>
            <a:ext cx="10395466" cy="1372705"/>
          </a:xfrm>
        </p:spPr>
        <p:txBody>
          <a:bodyPr rtlCol="0" anchor="ctr">
            <a:normAutofit/>
          </a:bodyPr>
          <a:lstStyle/>
          <a:p>
            <a:pPr rtl="0"/>
            <a:r>
              <a:rPr lang="en-US">
                <a:solidFill>
                  <a:schemeClr val="bg1"/>
                </a:solidFill>
                <a:latin typeface="Tahoma" panose="020B0604030504040204" pitchFamily="34" charset="0"/>
                <a:ea typeface="Tahoma" panose="020B0604030504040204" pitchFamily="34" charset="0"/>
                <a:cs typeface="Tahoma" panose="020B0604030504040204" pitchFamily="34" charset="0"/>
              </a:rPr>
              <a:t>CHƯƠNG TRÌNH THỬ NGHIỆM</a:t>
            </a:r>
            <a:endParaRPr lang="vi-VN">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5" name="Đồ họa 4" descr="Mở Sách">
            <a:extLst>
              <a:ext uri="{FF2B5EF4-FFF2-40B4-BE49-F238E27FC236}">
                <a16:creationId xmlns:a16="http://schemas.microsoft.com/office/drawing/2014/main" id="{DEFE964D-9F1C-4F69-ADD3-0E1AB324E1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5242" y="816337"/>
            <a:ext cx="1097280" cy="1097280"/>
          </a:xfrm>
          <a:prstGeom prst="rect">
            <a:avLst/>
          </a:prstGeom>
        </p:spPr>
      </p:pic>
      <p:sp>
        <p:nvSpPr>
          <p:cNvPr id="3" name="Chỗ dành sẵn cho Nội dung 2">
            <a:extLst>
              <a:ext uri="{FF2B5EF4-FFF2-40B4-BE49-F238E27FC236}">
                <a16:creationId xmlns:a16="http://schemas.microsoft.com/office/drawing/2014/main" id="{81072FAC-EEE9-4F26-A784-BC07EACCBE9F}"/>
              </a:ext>
            </a:extLst>
          </p:cNvPr>
          <p:cNvSpPr>
            <a:spLocks noGrp="1"/>
          </p:cNvSpPr>
          <p:nvPr>
            <p:ph idx="1"/>
          </p:nvPr>
        </p:nvSpPr>
        <p:spPr>
          <a:xfrm>
            <a:off x="325242" y="1913617"/>
            <a:ext cx="11541516" cy="4503323"/>
          </a:xfrm>
        </p:spPr>
        <p:txBody>
          <a:bodyPr vert="horz" lIns="91440" tIns="45720" rIns="91440" bIns="45720" rtlCol="0" anchor="t">
            <a:noAutofit/>
          </a:bodyPr>
          <a:lstStyle/>
          <a:p>
            <a:pPr marL="0" indent="0">
              <a:spcBef>
                <a:spcPts val="1200"/>
              </a:spcBef>
              <a:spcAft>
                <a:spcPts val="600"/>
              </a:spcAft>
              <a:buNone/>
            </a:pPr>
            <a:r>
              <a:rPr lang="en-US">
                <a:solidFill>
                  <a:schemeClr val="bg1"/>
                </a:solidFill>
                <a:latin typeface="Segoe UI" panose="020B0502040204020203" pitchFamily="34" charset="0"/>
                <a:cs typeface="Segoe UI" panose="020B0502040204020203" pitchFamily="34" charset="0"/>
              </a:rPr>
              <a:t>Phân tích mô hình hệ thống</a:t>
            </a:r>
            <a:endParaRPr lang="vi-VN">
              <a:solidFill>
                <a:schemeClr val="bg1"/>
              </a:solidFill>
              <a:latin typeface="Segoe UI" panose="020B0502040204020203" pitchFamily="34" charset="0"/>
              <a:cs typeface="Segoe UI" panose="020B0502040204020203" pitchFamily="34" charset="0"/>
            </a:endParaRPr>
          </a:p>
        </p:txBody>
      </p:sp>
      <p:pic>
        <p:nvPicPr>
          <p:cNvPr id="9" name="Đồ họa 8">
            <a:extLst>
              <a:ext uri="{FF2B5EF4-FFF2-40B4-BE49-F238E27FC236}">
                <a16:creationId xmlns:a16="http://schemas.microsoft.com/office/drawing/2014/main" id="{35127EDA-5861-47AB-8729-620CFC7DAC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41431" y="816337"/>
            <a:ext cx="5225327" cy="5225327"/>
          </a:xfrm>
          <a:prstGeom prst="rect">
            <a:avLst/>
          </a:prstGeom>
        </p:spPr>
      </p:pic>
      <p:sp>
        <p:nvSpPr>
          <p:cNvPr id="6" name="Hộp Văn bản 5">
            <a:extLst>
              <a:ext uri="{FF2B5EF4-FFF2-40B4-BE49-F238E27FC236}">
                <a16:creationId xmlns:a16="http://schemas.microsoft.com/office/drawing/2014/main" id="{584B38A1-DDBC-1F28-41E7-C1C091A2BE29}"/>
              </a:ext>
            </a:extLst>
          </p:cNvPr>
          <p:cNvSpPr txBox="1"/>
          <p:nvPr/>
        </p:nvSpPr>
        <p:spPr>
          <a:xfrm>
            <a:off x="1" y="0"/>
            <a:ext cx="12192000" cy="707886"/>
          </a:xfrm>
          <a:prstGeom prst="rect">
            <a:avLst/>
          </a:prstGeom>
          <a:solidFill>
            <a:srgbClr val="003865"/>
          </a:solidFill>
        </p:spPr>
        <p:txBody>
          <a:bodyPr wrap="square" rtlCol="0">
            <a:spAutoFit/>
          </a:bodyPr>
          <a:lstStyle/>
          <a:p>
            <a:pPr algn="ctr"/>
            <a:r>
              <a:rPr lang="en-US" sz="2000">
                <a:solidFill>
                  <a:schemeClr val="bg1"/>
                </a:solidFill>
              </a:rPr>
              <a:t>ĐẠI HỌC THÁI NGUYÊN</a:t>
            </a:r>
          </a:p>
          <a:p>
            <a:pPr algn="ctr"/>
            <a:r>
              <a:rPr lang="en-US" sz="2000" b="1">
                <a:solidFill>
                  <a:schemeClr val="bg1"/>
                </a:solidFill>
              </a:rPr>
              <a:t>TRƯỜNG ĐẠI HỌC CÔNG NGHỆ THÔNG TIN VÀ TRUYỀN THÔNG</a:t>
            </a:r>
            <a:endParaRPr lang="vi-VN" sz="2000" b="1">
              <a:solidFill>
                <a:schemeClr val="bg1"/>
              </a:solidFill>
            </a:endParaRPr>
          </a:p>
        </p:txBody>
      </p:sp>
      <p:sp>
        <p:nvSpPr>
          <p:cNvPr id="10" name="Hộp Văn bản 9">
            <a:extLst>
              <a:ext uri="{FF2B5EF4-FFF2-40B4-BE49-F238E27FC236}">
                <a16:creationId xmlns:a16="http://schemas.microsoft.com/office/drawing/2014/main" id="{D689B5CA-2D91-4132-5FD5-6EE8FF272E31}"/>
              </a:ext>
            </a:extLst>
          </p:cNvPr>
          <p:cNvSpPr txBox="1"/>
          <p:nvPr/>
        </p:nvSpPr>
        <p:spPr>
          <a:xfrm>
            <a:off x="325242" y="4064099"/>
            <a:ext cx="6603090" cy="369332"/>
          </a:xfrm>
          <a:prstGeom prst="rect">
            <a:avLst/>
          </a:prstGeom>
          <a:noFill/>
        </p:spPr>
        <p:txBody>
          <a:bodyPr wrap="none" rtlCol="0">
            <a:spAutoFit/>
          </a:bodyPr>
          <a:lstStyle/>
          <a:p>
            <a:r>
              <a:rPr lang="en-US" i="1">
                <a:solidFill>
                  <a:schemeClr val="bg1"/>
                </a:solidFill>
              </a:rPr>
              <a:t>Hình 7: Kiến trúc Client/Server áp dụng cho chương trình thử nghiệm</a:t>
            </a:r>
          </a:p>
        </p:txBody>
      </p:sp>
      <p:pic>
        <p:nvPicPr>
          <p:cNvPr id="7" name="Hình ảnh 6">
            <a:extLst>
              <a:ext uri="{FF2B5EF4-FFF2-40B4-BE49-F238E27FC236}">
                <a16:creationId xmlns:a16="http://schemas.microsoft.com/office/drawing/2014/main" id="{470494B1-45EE-5E65-49E1-1C2954129F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1573" y="2080591"/>
            <a:ext cx="2811427" cy="4503323"/>
          </a:xfrm>
          <a:prstGeom prst="rect">
            <a:avLst/>
          </a:prstGeom>
        </p:spPr>
      </p:pic>
    </p:spTree>
    <p:extLst>
      <p:ext uri="{BB962C8B-B14F-4D97-AF65-F5344CB8AC3E}">
        <p14:creationId xmlns:p14="http://schemas.microsoft.com/office/powerpoint/2010/main" val="2400736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A0D9B4E-C292-45AA-8116-562703040382}"/>
              </a:ext>
            </a:extLst>
          </p:cNvPr>
          <p:cNvSpPr>
            <a:spLocks noGrp="1"/>
          </p:cNvSpPr>
          <p:nvPr>
            <p:ph type="title"/>
          </p:nvPr>
        </p:nvSpPr>
        <p:spPr>
          <a:xfrm>
            <a:off x="1471292" y="707886"/>
            <a:ext cx="10395466" cy="1372705"/>
          </a:xfrm>
        </p:spPr>
        <p:txBody>
          <a:bodyPr rtlCol="0" anchor="ctr">
            <a:normAutofit/>
          </a:bodyPr>
          <a:lstStyle/>
          <a:p>
            <a:pPr rtl="0"/>
            <a:r>
              <a:rPr lang="en-US">
                <a:solidFill>
                  <a:schemeClr val="bg1"/>
                </a:solidFill>
                <a:latin typeface="Tahoma" panose="020B0604030504040204" pitchFamily="34" charset="0"/>
                <a:ea typeface="Tahoma" panose="020B0604030504040204" pitchFamily="34" charset="0"/>
                <a:cs typeface="Tahoma" panose="020B0604030504040204" pitchFamily="34" charset="0"/>
              </a:rPr>
              <a:t>CHƯƠNG TRÌNH THỬ NGHIỆM</a:t>
            </a:r>
            <a:endParaRPr lang="vi-VN">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5" name="Đồ họa 4" descr="Mở Sách">
            <a:extLst>
              <a:ext uri="{FF2B5EF4-FFF2-40B4-BE49-F238E27FC236}">
                <a16:creationId xmlns:a16="http://schemas.microsoft.com/office/drawing/2014/main" id="{DEFE964D-9F1C-4F69-ADD3-0E1AB324E1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5242" y="816337"/>
            <a:ext cx="1097280" cy="1097280"/>
          </a:xfrm>
          <a:prstGeom prst="rect">
            <a:avLst/>
          </a:prstGeom>
        </p:spPr>
      </p:pic>
      <p:sp>
        <p:nvSpPr>
          <p:cNvPr id="3" name="Chỗ dành sẵn cho Nội dung 2">
            <a:extLst>
              <a:ext uri="{FF2B5EF4-FFF2-40B4-BE49-F238E27FC236}">
                <a16:creationId xmlns:a16="http://schemas.microsoft.com/office/drawing/2014/main" id="{81072FAC-EEE9-4F26-A784-BC07EACCBE9F}"/>
              </a:ext>
            </a:extLst>
          </p:cNvPr>
          <p:cNvSpPr>
            <a:spLocks noGrp="1"/>
          </p:cNvSpPr>
          <p:nvPr>
            <p:ph idx="1"/>
          </p:nvPr>
        </p:nvSpPr>
        <p:spPr>
          <a:xfrm>
            <a:off x="325242" y="2080591"/>
            <a:ext cx="11541516" cy="4336349"/>
          </a:xfrm>
        </p:spPr>
        <p:txBody>
          <a:bodyPr vert="horz" lIns="91440" tIns="45720" rIns="91440" bIns="45720" rtlCol="0" anchor="t">
            <a:noAutofit/>
          </a:bodyPr>
          <a:lstStyle/>
          <a:p>
            <a:pPr>
              <a:spcBef>
                <a:spcPts val="1200"/>
              </a:spcBef>
              <a:spcAft>
                <a:spcPts val="600"/>
              </a:spcAft>
            </a:pPr>
            <a:endParaRPr lang="en-US">
              <a:solidFill>
                <a:schemeClr val="bg1"/>
              </a:solidFill>
              <a:latin typeface="Segoe UI" panose="020B0502040204020203" pitchFamily="34" charset="0"/>
              <a:cs typeface="Segoe UI" panose="020B0502040204020203" pitchFamily="34" charset="0"/>
            </a:endParaRPr>
          </a:p>
          <a:p>
            <a:pPr>
              <a:spcBef>
                <a:spcPts val="1200"/>
              </a:spcBef>
              <a:spcAft>
                <a:spcPts val="600"/>
              </a:spcAft>
            </a:pPr>
            <a:endParaRPr lang="en-US">
              <a:solidFill>
                <a:schemeClr val="bg1"/>
              </a:solidFill>
              <a:latin typeface="Segoe UI" panose="020B0502040204020203" pitchFamily="34" charset="0"/>
              <a:cs typeface="Segoe UI" panose="020B0502040204020203" pitchFamily="34" charset="0"/>
            </a:endParaRPr>
          </a:p>
          <a:p>
            <a:pPr>
              <a:spcBef>
                <a:spcPts val="1200"/>
              </a:spcBef>
              <a:spcAft>
                <a:spcPts val="600"/>
              </a:spcAft>
            </a:pPr>
            <a:endParaRPr lang="en-US">
              <a:solidFill>
                <a:schemeClr val="bg1"/>
              </a:solidFill>
              <a:latin typeface="Segoe UI" panose="020B0502040204020203" pitchFamily="34" charset="0"/>
              <a:cs typeface="Segoe UI" panose="020B0502040204020203" pitchFamily="34" charset="0"/>
            </a:endParaRPr>
          </a:p>
          <a:p>
            <a:pPr marL="0" indent="0">
              <a:spcBef>
                <a:spcPts val="1200"/>
              </a:spcBef>
              <a:spcAft>
                <a:spcPts val="600"/>
              </a:spcAft>
              <a:buNone/>
            </a:pPr>
            <a:r>
              <a:rPr lang="vi-VN">
                <a:solidFill>
                  <a:schemeClr val="bg1"/>
                </a:solidFill>
                <a:latin typeface="Segoe UI" panose="020B0502040204020203" pitchFamily="34" charset="0"/>
                <a:cs typeface="Segoe UI" panose="020B0502040204020203" pitchFamily="34" charset="0"/>
              </a:rPr>
              <a:t>Giao diện cập nhật mô hình</a:t>
            </a:r>
          </a:p>
        </p:txBody>
      </p:sp>
      <p:pic>
        <p:nvPicPr>
          <p:cNvPr id="9" name="Đồ họa 8">
            <a:extLst>
              <a:ext uri="{FF2B5EF4-FFF2-40B4-BE49-F238E27FC236}">
                <a16:creationId xmlns:a16="http://schemas.microsoft.com/office/drawing/2014/main" id="{35127EDA-5861-47AB-8729-620CFC7DAC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41431" y="816337"/>
            <a:ext cx="5225327" cy="5225327"/>
          </a:xfrm>
          <a:prstGeom prst="rect">
            <a:avLst/>
          </a:prstGeom>
        </p:spPr>
      </p:pic>
      <p:sp>
        <p:nvSpPr>
          <p:cNvPr id="6" name="Hộp Văn bản 5">
            <a:extLst>
              <a:ext uri="{FF2B5EF4-FFF2-40B4-BE49-F238E27FC236}">
                <a16:creationId xmlns:a16="http://schemas.microsoft.com/office/drawing/2014/main" id="{584B38A1-DDBC-1F28-41E7-C1C091A2BE29}"/>
              </a:ext>
            </a:extLst>
          </p:cNvPr>
          <p:cNvSpPr txBox="1"/>
          <p:nvPr/>
        </p:nvSpPr>
        <p:spPr>
          <a:xfrm>
            <a:off x="1" y="0"/>
            <a:ext cx="12192000" cy="707886"/>
          </a:xfrm>
          <a:prstGeom prst="rect">
            <a:avLst/>
          </a:prstGeom>
          <a:solidFill>
            <a:srgbClr val="003865"/>
          </a:solidFill>
        </p:spPr>
        <p:txBody>
          <a:bodyPr wrap="square" rtlCol="0">
            <a:spAutoFit/>
          </a:bodyPr>
          <a:lstStyle/>
          <a:p>
            <a:pPr algn="ctr"/>
            <a:r>
              <a:rPr lang="en-US" sz="2000">
                <a:solidFill>
                  <a:schemeClr val="bg1"/>
                </a:solidFill>
              </a:rPr>
              <a:t>ĐẠI HỌC THÁI NGUYÊN</a:t>
            </a:r>
          </a:p>
          <a:p>
            <a:pPr algn="ctr"/>
            <a:r>
              <a:rPr lang="en-US" sz="2000" b="1">
                <a:solidFill>
                  <a:schemeClr val="bg1"/>
                </a:solidFill>
              </a:rPr>
              <a:t>TRƯỜNG ĐẠI HỌC CÔNG NGHỆ THÔNG TIN VÀ TRUYỀN THÔNG</a:t>
            </a:r>
            <a:endParaRPr lang="vi-VN" sz="2000" b="1">
              <a:solidFill>
                <a:schemeClr val="bg1"/>
              </a:solidFill>
            </a:endParaRPr>
          </a:p>
        </p:txBody>
      </p:sp>
      <p:pic>
        <p:nvPicPr>
          <p:cNvPr id="7" name="Hình ảnh 6">
            <a:extLst>
              <a:ext uri="{FF2B5EF4-FFF2-40B4-BE49-F238E27FC236}">
                <a16:creationId xmlns:a16="http://schemas.microsoft.com/office/drawing/2014/main" id="{6669B8AC-0E59-BF77-6A0A-7D9B35504A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64224" y="1972139"/>
            <a:ext cx="6602534" cy="4576921"/>
          </a:xfrm>
          <a:prstGeom prst="rect">
            <a:avLst/>
          </a:prstGeom>
        </p:spPr>
      </p:pic>
    </p:spTree>
    <p:extLst>
      <p:ext uri="{BB962C8B-B14F-4D97-AF65-F5344CB8AC3E}">
        <p14:creationId xmlns:p14="http://schemas.microsoft.com/office/powerpoint/2010/main" val="2828591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5B3350C1-9704-99D9-2947-D6AE31BAAEF8}"/>
              </a:ext>
            </a:extLst>
          </p:cNvPr>
          <p:cNvSpPr/>
          <p:nvPr/>
        </p:nvSpPr>
        <p:spPr>
          <a:xfrm>
            <a:off x="558800" y="3429000"/>
            <a:ext cx="11150600" cy="29972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ộp Văn bản 7">
            <a:extLst>
              <a:ext uri="{FF2B5EF4-FFF2-40B4-BE49-F238E27FC236}">
                <a16:creationId xmlns:a16="http://schemas.microsoft.com/office/drawing/2014/main" id="{55CF81F5-A764-E65E-7314-8FB75AA47C69}"/>
              </a:ext>
            </a:extLst>
          </p:cNvPr>
          <p:cNvSpPr txBox="1"/>
          <p:nvPr/>
        </p:nvSpPr>
        <p:spPr>
          <a:xfrm>
            <a:off x="1" y="0"/>
            <a:ext cx="12192000" cy="707886"/>
          </a:xfrm>
          <a:prstGeom prst="rect">
            <a:avLst/>
          </a:prstGeom>
          <a:solidFill>
            <a:srgbClr val="003865"/>
          </a:solidFill>
        </p:spPr>
        <p:txBody>
          <a:bodyPr wrap="square" rtlCol="0">
            <a:spAutoFit/>
          </a:bodyPr>
          <a:lstStyle/>
          <a:p>
            <a:pPr algn="ctr"/>
            <a:r>
              <a:rPr lang="en-US" sz="2000"/>
              <a:t>ĐẠI HỌC THÁI NGUYÊN</a:t>
            </a:r>
          </a:p>
          <a:p>
            <a:pPr algn="ctr"/>
            <a:r>
              <a:rPr lang="en-US" sz="2000" b="1"/>
              <a:t>TRƯỜNG ĐẠI HỌC CÔNG NGHỆ THÔNG TIN VÀ TRUYỀN THÔNG</a:t>
            </a:r>
            <a:endParaRPr lang="vi-VN" sz="2000" b="1"/>
          </a:p>
        </p:txBody>
      </p:sp>
      <mc:AlternateContent xmlns:mc="http://schemas.openxmlformats.org/markup-compatibility/2006" xmlns:pslz="http://schemas.microsoft.com/office/powerpoint/2016/slidezoom">
        <mc:Choice Requires="pslz">
          <p:graphicFrame>
            <p:nvGraphicFramePr>
              <p:cNvPr id="5" name="Phóng to Trang chiếu 4">
                <a:extLst>
                  <a:ext uri="{FF2B5EF4-FFF2-40B4-BE49-F238E27FC236}">
                    <a16:creationId xmlns:a16="http://schemas.microsoft.com/office/drawing/2014/main" id="{9DECB13C-2F9F-D3E9-7370-5EFC7F03F67F}"/>
                  </a:ext>
                </a:extLst>
              </p:cNvPr>
              <p:cNvGraphicFramePr>
                <a:graphicFrameLocks noChangeAspect="1"/>
              </p:cNvGraphicFramePr>
              <p:nvPr>
                <p:extLst>
                  <p:ext uri="{D42A27DB-BD31-4B8C-83A1-F6EECF244321}">
                    <p14:modId xmlns:p14="http://schemas.microsoft.com/office/powerpoint/2010/main" val="428466951"/>
                  </p:ext>
                </p:extLst>
              </p:nvPr>
            </p:nvGraphicFramePr>
            <p:xfrm>
              <a:off x="11484113" y="0"/>
              <a:ext cx="707886" cy="707886"/>
            </p:xfrm>
            <a:graphic>
              <a:graphicData uri="http://schemas.microsoft.com/office/powerpoint/2016/slidezoom">
                <pslz:sldZm>
                  <pslz:sldZmObj sldId="284" cId="1195479326">
                    <pslz:zmPr id="{E160B342-14C3-46DC-8BB7-05E4656CDE56}" imageType="cover" transitionDur="1000">
                      <p166:blipFill xmlns:p166="http://schemas.microsoft.com/office/powerpoint/2016/6/main">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166:blipFill>
                      <p166:spPr xmlns:p166="http://schemas.microsoft.com/office/powerpoint/2016/6/main">
                        <a:xfrm>
                          <a:off x="0" y="0"/>
                          <a:ext cx="707886" cy="707886"/>
                        </a:xfrm>
                        <a:prstGeom prst="rect">
                          <a:avLst/>
                        </a:prstGeom>
                        <a:ln w="3175">
                          <a:noFill/>
                        </a:ln>
                      </p166:spPr>
                    </pslz:zmPr>
                  </pslz:sldZmObj>
                </pslz:sldZm>
              </a:graphicData>
            </a:graphic>
          </p:graphicFrame>
        </mc:Choice>
        <mc:Fallback xmlns="">
          <p:pic>
            <p:nvPicPr>
              <p:cNvPr id="5" name="Phóng to Trang chiếu 4">
                <a:hlinkClick r:id="rId8" action="ppaction://hlinksldjump"/>
                <a:extLst>
                  <a:ext uri="{FF2B5EF4-FFF2-40B4-BE49-F238E27FC236}">
                    <a16:creationId xmlns:a16="http://schemas.microsoft.com/office/drawing/2014/main" id="{9DECB13C-2F9F-D3E9-7370-5EFC7F03F67F}"/>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84113" y="0"/>
                <a:ext cx="707886" cy="707886"/>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19" name="Phóng to Trang chiếu 18">
                <a:extLst>
                  <a:ext uri="{FF2B5EF4-FFF2-40B4-BE49-F238E27FC236}">
                    <a16:creationId xmlns:a16="http://schemas.microsoft.com/office/drawing/2014/main" id="{AAB93559-B743-08C1-E272-3F79432A6BEF}"/>
                  </a:ext>
                </a:extLst>
              </p:cNvPr>
              <p:cNvGraphicFramePr>
                <a:graphicFrameLocks noChangeAspect="1"/>
              </p:cNvGraphicFramePr>
              <p:nvPr>
                <p:extLst>
                  <p:ext uri="{D42A27DB-BD31-4B8C-83A1-F6EECF244321}">
                    <p14:modId xmlns:p14="http://schemas.microsoft.com/office/powerpoint/2010/main" val="1638201395"/>
                  </p:ext>
                </p:extLst>
              </p:nvPr>
            </p:nvGraphicFramePr>
            <p:xfrm>
              <a:off x="1654432" y="3708399"/>
              <a:ext cx="1710984" cy="1713600"/>
            </p:xfrm>
            <a:graphic>
              <a:graphicData uri="http://schemas.microsoft.com/office/powerpoint/2016/slidezoom">
                <pslz:sldZm>
                  <pslz:sldZmObj sldId="266" cId="381659708">
                    <pslz:zmPr id="{CF7EAE28-2D95-4014-9235-A8E24AC031AE}" imageType="cover" transitionDur="1000">
                      <p166:blipFill xmlns:p166="http://schemas.microsoft.com/office/powerpoint/2016/6/main">
                        <a:blip r:embed="rId9">
                          <a:extLst>
                            <a:ext uri="{28A0092B-C50C-407E-A947-70E740481C1C}">
                              <a14:useLocalDpi xmlns:a14="http://schemas.microsoft.com/office/drawing/2010/main" val="0"/>
                            </a:ext>
                          </a:extLst>
                        </a:blip>
                        <a:stretch>
                          <a:fillRect/>
                        </a:stretch>
                      </p166:blipFill>
                      <p166:spPr xmlns:p166="http://schemas.microsoft.com/office/powerpoint/2016/6/main">
                        <a:xfrm>
                          <a:off x="0" y="0"/>
                          <a:ext cx="1710984" cy="1713600"/>
                        </a:xfrm>
                        <a:prstGeom prst="rect">
                          <a:avLst/>
                        </a:prstGeom>
                        <a:ln>
                          <a:noFill/>
                        </a:ln>
                      </p166:spPr>
                    </pslz:zmPr>
                  </pslz:sldZmObj>
                </pslz:sldZm>
              </a:graphicData>
            </a:graphic>
          </p:graphicFrame>
        </mc:Choice>
        <mc:Fallback xmlns="">
          <p:pic>
            <p:nvPicPr>
              <p:cNvPr id="19" name="Phóng to Trang chiếu 18">
                <a:hlinkClick r:id="rId10" action="ppaction://hlinksldjump"/>
                <a:extLst>
                  <a:ext uri="{FF2B5EF4-FFF2-40B4-BE49-F238E27FC236}">
                    <a16:creationId xmlns:a16="http://schemas.microsoft.com/office/drawing/2014/main" id="{AAB93559-B743-08C1-E272-3F79432A6BEF}"/>
                  </a:ext>
                </a:extLst>
              </p:cNvPr>
              <p:cNvPicPr>
                <a:picLocks noGrp="1" noRot="1" noChangeAspect="1" noMove="1" noResize="1" noEditPoints="1" noAdjustHandles="1" noChangeArrowheads="1" noChangeShapeType="1"/>
              </p:cNvPicPr>
              <p:nvPr/>
            </p:nvPicPr>
            <p:blipFill>
              <a:blip r:embed="rId11">
                <a:extLst>
                  <a:ext uri="{28A0092B-C50C-407E-A947-70E740481C1C}">
                    <a14:useLocalDpi xmlns:a14="http://schemas.microsoft.com/office/drawing/2010/main" val="0"/>
                  </a:ext>
                </a:extLst>
              </a:blip>
              <a:stretch>
                <a:fillRect/>
              </a:stretch>
            </p:blipFill>
            <p:spPr>
              <a:xfrm>
                <a:off x="1654432" y="3708399"/>
                <a:ext cx="1710984" cy="1713600"/>
              </a:xfrm>
              <a:prstGeom prst="rect">
                <a:avLst/>
              </a:prstGeom>
              <a:ln>
                <a:noFill/>
              </a:ln>
            </p:spPr>
          </p:pic>
        </mc:Fallback>
      </mc:AlternateContent>
      <mc:AlternateContent xmlns:mc="http://schemas.openxmlformats.org/markup-compatibility/2006" xmlns:pslz="http://schemas.microsoft.com/office/powerpoint/2016/slidezoom">
        <mc:Choice Requires="pslz">
          <p:graphicFrame>
            <p:nvGraphicFramePr>
              <p:cNvPr id="21" name="Phóng to Trang chiếu 20">
                <a:extLst>
                  <a:ext uri="{FF2B5EF4-FFF2-40B4-BE49-F238E27FC236}">
                    <a16:creationId xmlns:a16="http://schemas.microsoft.com/office/drawing/2014/main" id="{6310CFA0-F730-206D-6ADB-8CE551060550}"/>
                  </a:ext>
                </a:extLst>
              </p:cNvPr>
              <p:cNvGraphicFramePr>
                <a:graphicFrameLocks noChangeAspect="1"/>
              </p:cNvGraphicFramePr>
              <p:nvPr>
                <p:extLst>
                  <p:ext uri="{D42A27DB-BD31-4B8C-83A1-F6EECF244321}">
                    <p14:modId xmlns:p14="http://schemas.microsoft.com/office/powerpoint/2010/main" val="3255342242"/>
                  </p:ext>
                </p:extLst>
              </p:nvPr>
            </p:nvGraphicFramePr>
            <p:xfrm>
              <a:off x="3517513" y="3708399"/>
              <a:ext cx="1711882" cy="1714500"/>
            </p:xfrm>
            <a:graphic>
              <a:graphicData uri="http://schemas.microsoft.com/office/powerpoint/2016/slidezoom">
                <pslz:sldZm>
                  <pslz:sldZmObj sldId="290" cId="3968567319">
                    <pslz:zmPr id="{FA249A05-92F1-4D6C-8C1C-C6D2F89D8CD9}" imageType="cover" transitionDur="1000">
                      <p166:blipFill xmlns:p166="http://schemas.microsoft.com/office/powerpoint/2016/6/main">
                        <a:blip r:embed="rId12">
                          <a:extLst>
                            <a:ext uri="{28A0092B-C50C-407E-A947-70E740481C1C}">
                              <a14:useLocalDpi xmlns:a14="http://schemas.microsoft.com/office/drawing/2010/main" val="0"/>
                            </a:ext>
                          </a:extLst>
                        </a:blip>
                        <a:stretch>
                          <a:fillRect/>
                        </a:stretch>
                      </p166:blipFill>
                      <p166:spPr xmlns:p166="http://schemas.microsoft.com/office/powerpoint/2016/6/main">
                        <a:xfrm>
                          <a:off x="0" y="0"/>
                          <a:ext cx="1711882" cy="1714500"/>
                        </a:xfrm>
                        <a:prstGeom prst="rect">
                          <a:avLst/>
                        </a:prstGeom>
                        <a:ln>
                          <a:noFill/>
                        </a:ln>
                      </p166:spPr>
                    </pslz:zmPr>
                  </pslz:sldZmObj>
                </pslz:sldZm>
              </a:graphicData>
            </a:graphic>
          </p:graphicFrame>
        </mc:Choice>
        <mc:Fallback xmlns="">
          <p:pic>
            <p:nvPicPr>
              <p:cNvPr id="21" name="Phóng to Trang chiếu 20">
                <a:hlinkClick r:id="rId13" action="ppaction://hlinksldjump"/>
                <a:extLst>
                  <a:ext uri="{FF2B5EF4-FFF2-40B4-BE49-F238E27FC236}">
                    <a16:creationId xmlns:a16="http://schemas.microsoft.com/office/drawing/2014/main" id="{6310CFA0-F730-206D-6ADB-8CE551060550}"/>
                  </a:ext>
                </a:extLst>
              </p:cNvPr>
              <p:cNvPicPr>
                <a:picLocks noGrp="1" noRot="1" noChangeAspect="1" noMove="1" noResize="1" noEditPoints="1" noAdjustHandles="1" noChangeArrowheads="1" noChangeShapeType="1"/>
              </p:cNvPicPr>
              <p:nvPr/>
            </p:nvPicPr>
            <p:blipFill>
              <a:blip r:embed="rId14">
                <a:extLst>
                  <a:ext uri="{28A0092B-C50C-407E-A947-70E740481C1C}">
                    <a14:useLocalDpi xmlns:a14="http://schemas.microsoft.com/office/drawing/2010/main" val="0"/>
                  </a:ext>
                </a:extLst>
              </a:blip>
              <a:stretch>
                <a:fillRect/>
              </a:stretch>
            </p:blipFill>
            <p:spPr>
              <a:xfrm>
                <a:off x="3517513" y="3708399"/>
                <a:ext cx="1711882" cy="1714500"/>
              </a:xfrm>
              <a:prstGeom prst="rect">
                <a:avLst/>
              </a:prstGeom>
              <a:ln>
                <a:noFill/>
              </a:ln>
            </p:spPr>
          </p:pic>
        </mc:Fallback>
      </mc:AlternateContent>
      <mc:AlternateContent xmlns:mc="http://schemas.openxmlformats.org/markup-compatibility/2006" xmlns:pslz="http://schemas.microsoft.com/office/powerpoint/2016/slidezoom">
        <mc:Choice Requires="pslz">
          <p:graphicFrame>
            <p:nvGraphicFramePr>
              <p:cNvPr id="23" name="Phóng to Trang chiếu 22">
                <a:extLst>
                  <a:ext uri="{FF2B5EF4-FFF2-40B4-BE49-F238E27FC236}">
                    <a16:creationId xmlns:a16="http://schemas.microsoft.com/office/drawing/2014/main" id="{7174C9F9-7215-8690-1D5C-2A2A51CAA779}"/>
                  </a:ext>
                </a:extLst>
              </p:cNvPr>
              <p:cNvGraphicFramePr>
                <a:graphicFrameLocks noChangeAspect="1"/>
              </p:cNvGraphicFramePr>
              <p:nvPr>
                <p:extLst>
                  <p:ext uri="{D42A27DB-BD31-4B8C-83A1-F6EECF244321}">
                    <p14:modId xmlns:p14="http://schemas.microsoft.com/office/powerpoint/2010/main" val="1166765763"/>
                  </p:ext>
                </p:extLst>
              </p:nvPr>
            </p:nvGraphicFramePr>
            <p:xfrm>
              <a:off x="5381492" y="3708399"/>
              <a:ext cx="1711882" cy="1714500"/>
            </p:xfrm>
            <a:graphic>
              <a:graphicData uri="http://schemas.microsoft.com/office/powerpoint/2016/slidezoom">
                <pslz:sldZm>
                  <pslz:sldZmObj sldId="291" cId="98746386">
                    <pslz:zmPr id="{42AA4411-A851-426A-A1DF-BB46C9473FFB}" imageType="cover" transitionDur="1000">
                      <p166:blipFill xmlns:p166="http://schemas.microsoft.com/office/powerpoint/2016/6/main">
                        <a:blip r:embed="rId15">
                          <a:extLst>
                            <a:ext uri="{28A0092B-C50C-407E-A947-70E740481C1C}">
                              <a14:useLocalDpi xmlns:a14="http://schemas.microsoft.com/office/drawing/2010/main" val="0"/>
                            </a:ext>
                          </a:extLst>
                        </a:blip>
                        <a:stretch>
                          <a:fillRect/>
                        </a:stretch>
                      </p166:blipFill>
                      <p166:spPr xmlns:p166="http://schemas.microsoft.com/office/powerpoint/2016/6/main">
                        <a:xfrm>
                          <a:off x="0" y="0"/>
                          <a:ext cx="1711882" cy="1714500"/>
                        </a:xfrm>
                        <a:prstGeom prst="rect">
                          <a:avLst/>
                        </a:prstGeom>
                      </p166:spPr>
                    </pslz:zmPr>
                  </pslz:sldZmObj>
                </pslz:sldZm>
              </a:graphicData>
            </a:graphic>
          </p:graphicFrame>
        </mc:Choice>
        <mc:Fallback xmlns="">
          <p:pic>
            <p:nvPicPr>
              <p:cNvPr id="23" name="Phóng to Trang chiếu 22">
                <a:hlinkClick r:id="rId16" action="ppaction://hlinksldjump"/>
                <a:extLst>
                  <a:ext uri="{FF2B5EF4-FFF2-40B4-BE49-F238E27FC236}">
                    <a16:creationId xmlns:a16="http://schemas.microsoft.com/office/drawing/2014/main" id="{7174C9F9-7215-8690-1D5C-2A2A51CAA779}"/>
                  </a:ext>
                </a:extLst>
              </p:cNvPr>
              <p:cNvPicPr>
                <a:picLocks noGrp="1" noRot="1" noChangeAspect="1" noMove="1" noResize="1" noEditPoints="1" noAdjustHandles="1" noChangeArrowheads="1" noChangeShapeType="1"/>
              </p:cNvPicPr>
              <p:nvPr/>
            </p:nvPicPr>
            <p:blipFill>
              <a:blip r:embed="rId17">
                <a:extLst>
                  <a:ext uri="{28A0092B-C50C-407E-A947-70E740481C1C}">
                    <a14:useLocalDpi xmlns:a14="http://schemas.microsoft.com/office/drawing/2010/main" val="0"/>
                  </a:ext>
                </a:extLst>
              </a:blip>
              <a:stretch>
                <a:fillRect/>
              </a:stretch>
            </p:blipFill>
            <p:spPr>
              <a:xfrm>
                <a:off x="5381492" y="3708399"/>
                <a:ext cx="1711882"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25" name="Phóng to Trang chiếu 24">
                <a:extLst>
                  <a:ext uri="{FF2B5EF4-FFF2-40B4-BE49-F238E27FC236}">
                    <a16:creationId xmlns:a16="http://schemas.microsoft.com/office/drawing/2014/main" id="{1FEE2160-DADA-38CE-E1A5-295864251299}"/>
                  </a:ext>
                </a:extLst>
              </p:cNvPr>
              <p:cNvGraphicFramePr>
                <a:graphicFrameLocks noChangeAspect="1"/>
              </p:cNvGraphicFramePr>
              <p:nvPr>
                <p:extLst>
                  <p:ext uri="{D42A27DB-BD31-4B8C-83A1-F6EECF244321}">
                    <p14:modId xmlns:p14="http://schemas.microsoft.com/office/powerpoint/2010/main" val="2632890964"/>
                  </p:ext>
                </p:extLst>
              </p:nvPr>
            </p:nvGraphicFramePr>
            <p:xfrm>
              <a:off x="7245471" y="3708399"/>
              <a:ext cx="1714500" cy="1714500"/>
            </p:xfrm>
            <a:graphic>
              <a:graphicData uri="http://schemas.microsoft.com/office/powerpoint/2016/slidezoom">
                <pslz:sldZm>
                  <pslz:sldZmObj sldId="292" cId="839578194">
                    <pslz:zmPr id="{B2EDD9EF-6B93-4351-98BF-BCE754BC7A81}" imageType="cover" transitionDur="1000">
                      <p166:blipFill xmlns:p166="http://schemas.microsoft.com/office/powerpoint/2016/6/main">
                        <a:blip r:embed="rId18">
                          <a:extLst>
                            <a:ext uri="{28A0092B-C50C-407E-A947-70E740481C1C}">
                              <a14:useLocalDpi xmlns:a14="http://schemas.microsoft.com/office/drawing/2010/main" val="0"/>
                            </a:ext>
                          </a:extLst>
                        </a:blip>
                        <a:stretch>
                          <a:fillRect/>
                        </a:stretch>
                      </p166:blipFill>
                      <p166:spPr xmlns:p166="http://schemas.microsoft.com/office/powerpoint/2016/6/main">
                        <a:xfrm>
                          <a:off x="0" y="0"/>
                          <a:ext cx="1714500" cy="1714500"/>
                        </a:xfrm>
                        <a:prstGeom prst="rect">
                          <a:avLst/>
                        </a:prstGeom>
                      </p166:spPr>
                    </pslz:zmPr>
                  </pslz:sldZmObj>
                </pslz:sldZm>
              </a:graphicData>
            </a:graphic>
          </p:graphicFrame>
        </mc:Choice>
        <mc:Fallback xmlns="">
          <p:pic>
            <p:nvPicPr>
              <p:cNvPr id="25" name="Phóng to Trang chiếu 24">
                <a:hlinkClick r:id="rId19" action="ppaction://hlinksldjump"/>
                <a:extLst>
                  <a:ext uri="{FF2B5EF4-FFF2-40B4-BE49-F238E27FC236}">
                    <a16:creationId xmlns:a16="http://schemas.microsoft.com/office/drawing/2014/main" id="{1FEE2160-DADA-38CE-E1A5-295864251299}"/>
                  </a:ext>
                </a:extLst>
              </p:cNvPr>
              <p:cNvPicPr>
                <a:picLocks noGrp="1" noRot="1" noChangeAspect="1" noMove="1" noResize="1" noEditPoints="1" noAdjustHandles="1" noChangeArrowheads="1" noChangeShapeType="1"/>
              </p:cNvPicPr>
              <p:nvPr/>
            </p:nvPicPr>
            <p:blipFill>
              <a:blip r:embed="rId20">
                <a:extLst>
                  <a:ext uri="{28A0092B-C50C-407E-A947-70E740481C1C}">
                    <a14:useLocalDpi xmlns:a14="http://schemas.microsoft.com/office/drawing/2010/main" val="0"/>
                  </a:ext>
                </a:extLst>
              </a:blip>
              <a:stretch>
                <a:fillRect/>
              </a:stretch>
            </p:blipFill>
            <p:spPr>
              <a:xfrm>
                <a:off x="7245471" y="3708399"/>
                <a:ext cx="1714500"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27" name="Phóng to Trang chiếu 26" descr="KẾT LUẬN">
                <a:extLst>
                  <a:ext uri="{FF2B5EF4-FFF2-40B4-BE49-F238E27FC236}">
                    <a16:creationId xmlns:a16="http://schemas.microsoft.com/office/drawing/2014/main" id="{9071DD25-EF41-1089-D3EC-4A4AB7834195}"/>
                  </a:ext>
                  <a:ext uri="{C183D7F6-B498-43B3-948B-1728B52AA6E4}">
                    <adec:decorative xmlns:adec="http://schemas.microsoft.com/office/drawing/2017/decorative" val="0"/>
                  </a:ext>
                </a:extLst>
              </p:cNvPr>
              <p:cNvGraphicFramePr>
                <a:graphicFrameLocks noChangeAspect="1"/>
              </p:cNvGraphicFramePr>
              <p:nvPr>
                <p:extLst>
                  <p:ext uri="{D42A27DB-BD31-4B8C-83A1-F6EECF244321}">
                    <p14:modId xmlns:p14="http://schemas.microsoft.com/office/powerpoint/2010/main" val="785528137"/>
                  </p:ext>
                </p:extLst>
              </p:nvPr>
            </p:nvGraphicFramePr>
            <p:xfrm>
              <a:off x="9112068" y="3708399"/>
              <a:ext cx="1649061" cy="1714500"/>
            </p:xfrm>
            <a:graphic>
              <a:graphicData uri="http://schemas.microsoft.com/office/powerpoint/2016/slidezoom">
                <pslz:sldZm>
                  <pslz:sldZmObj sldId="293" cId="2776932914">
                    <pslz:zmPr id="{062E06FD-7C95-41C7-94E6-4DD8325A488B}" imageType="cover" transitionDur="1000">
                      <p166:blipFill xmlns:p166="http://schemas.microsoft.com/office/powerpoint/2016/6/main">
                        <a:blip r:embed="rId21">
                          <a:extLst>
                            <a:ext uri="{28A0092B-C50C-407E-A947-70E740481C1C}">
                              <a14:useLocalDpi xmlns:a14="http://schemas.microsoft.com/office/drawing/2010/main" val="0"/>
                            </a:ext>
                          </a:extLst>
                        </a:blip>
                        <a:stretch>
                          <a:fillRect/>
                        </a:stretch>
                      </p166:blipFill>
                      <p166:spPr xmlns:p166="http://schemas.microsoft.com/office/powerpoint/2016/6/main">
                        <a:xfrm>
                          <a:off x="0" y="0"/>
                          <a:ext cx="1649061" cy="1714500"/>
                        </a:xfrm>
                        <a:prstGeom prst="rect">
                          <a:avLst/>
                        </a:prstGeom>
                      </p166:spPr>
                    </pslz:zmPr>
                  </pslz:sldZmObj>
                </pslz:sldZm>
              </a:graphicData>
            </a:graphic>
          </p:graphicFrame>
        </mc:Choice>
        <mc:Fallback xmlns="">
          <p:pic>
            <p:nvPicPr>
              <p:cNvPr id="27" name="Phóng to Trang chiếu 26" descr="KẾT LUẬN">
                <a:hlinkClick r:id="rId22" action="ppaction://hlinksldjump"/>
                <a:extLst>
                  <a:ext uri="{FF2B5EF4-FFF2-40B4-BE49-F238E27FC236}">
                    <a16:creationId xmlns:a16="http://schemas.microsoft.com/office/drawing/2014/main" id="{9071DD25-EF41-1089-D3EC-4A4AB7834195}"/>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p:cNvPicPr>
              <p:nvPr/>
            </p:nvPicPr>
            <p:blipFill>
              <a:blip r:embed="rId23">
                <a:extLst>
                  <a:ext uri="{28A0092B-C50C-407E-A947-70E740481C1C}">
                    <a14:useLocalDpi xmlns:a14="http://schemas.microsoft.com/office/drawing/2010/main" val="0"/>
                  </a:ext>
                </a:extLst>
              </a:blip>
              <a:stretch>
                <a:fillRect/>
              </a:stretch>
            </p:blipFill>
            <p:spPr>
              <a:xfrm>
                <a:off x="9112068" y="3708399"/>
                <a:ext cx="1649061" cy="1714500"/>
              </a:xfrm>
              <a:prstGeom prst="rect">
                <a:avLst/>
              </a:prstGeom>
            </p:spPr>
          </p:pic>
        </mc:Fallback>
      </mc:AlternateContent>
      <p:sp>
        <p:nvSpPr>
          <p:cNvPr id="6" name="Hình chữ nhật 5">
            <a:extLst>
              <a:ext uri="{FF2B5EF4-FFF2-40B4-BE49-F238E27FC236}">
                <a16:creationId xmlns:a16="http://schemas.microsoft.com/office/drawing/2014/main" id="{33CC9423-E548-2BDC-0924-D29C9F34A43C}"/>
              </a:ext>
            </a:extLst>
          </p:cNvPr>
          <p:cNvSpPr/>
          <p:nvPr/>
        </p:nvSpPr>
        <p:spPr>
          <a:xfrm>
            <a:off x="558800" y="1131440"/>
            <a:ext cx="11150600" cy="229756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solidFill>
                <a:schemeClr val="accent1"/>
              </a:solidFill>
              <a:latin typeface="Tahoma" panose="020B0604030504040204" pitchFamily="34" charset="0"/>
              <a:ea typeface="Tahoma" panose="020B0604030504040204" pitchFamily="34" charset="0"/>
              <a:cs typeface="Tahoma" panose="020B0604030504040204" pitchFamily="34" charset="0"/>
            </a:endParaRPr>
          </a:p>
        </p:txBody>
      </p:sp>
      <p:sp>
        <p:nvSpPr>
          <p:cNvPr id="7" name="Hình chữ nhật 6">
            <a:extLst>
              <a:ext uri="{FF2B5EF4-FFF2-40B4-BE49-F238E27FC236}">
                <a16:creationId xmlns:a16="http://schemas.microsoft.com/office/drawing/2014/main" id="{48BA073A-E84B-0C4E-F2CB-AE101B085AD2}"/>
              </a:ext>
            </a:extLst>
          </p:cNvPr>
          <p:cNvSpPr/>
          <p:nvPr/>
        </p:nvSpPr>
        <p:spPr>
          <a:xfrm>
            <a:off x="558800" y="1534975"/>
            <a:ext cx="11150600" cy="1569660"/>
          </a:xfrm>
          <a:prstGeom prst="rect">
            <a:avLst/>
          </a:prstGeom>
          <a:noFill/>
        </p:spPr>
        <p:txBody>
          <a:bodyPr wrap="square" lIns="91440" tIns="45720" rIns="91440" bIns="45720">
            <a:spAutoFit/>
          </a:bodyPr>
          <a:lstStyle/>
          <a:p>
            <a:pPr algn="ctr"/>
            <a:r>
              <a:rPr lang="en-US" sz="4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ahoma" panose="020B0604030504040204" pitchFamily="34" charset="0"/>
                <a:ea typeface="Tahoma" panose="020B0604030504040204" pitchFamily="34" charset="0"/>
                <a:cs typeface="Tahoma" panose="020B0604030504040204" pitchFamily="34" charset="0"/>
              </a:rPr>
              <a:t>NGHIÊN CỨU HỖ TRỢ CHẨN ĐOÁN BỆNH LAO DỰA VÀO HỌC MÁY</a:t>
            </a:r>
            <a:endParaRPr lang="en-US" sz="4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348472547"/>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A0D9B4E-C292-45AA-8116-562703040382}"/>
              </a:ext>
            </a:extLst>
          </p:cNvPr>
          <p:cNvSpPr>
            <a:spLocks noGrp="1"/>
          </p:cNvSpPr>
          <p:nvPr>
            <p:ph type="title"/>
          </p:nvPr>
        </p:nvSpPr>
        <p:spPr>
          <a:xfrm>
            <a:off x="1471292" y="707886"/>
            <a:ext cx="10395466" cy="1372705"/>
          </a:xfrm>
        </p:spPr>
        <p:txBody>
          <a:bodyPr rtlCol="0" anchor="ctr">
            <a:normAutofit/>
          </a:bodyPr>
          <a:lstStyle/>
          <a:p>
            <a:pPr rtl="0"/>
            <a:r>
              <a:rPr lang="en-US">
                <a:solidFill>
                  <a:schemeClr val="bg1"/>
                </a:solidFill>
                <a:latin typeface="Tahoma" panose="020B0604030504040204" pitchFamily="34" charset="0"/>
                <a:ea typeface="Tahoma" panose="020B0604030504040204" pitchFamily="34" charset="0"/>
                <a:cs typeface="Tahoma" panose="020B0604030504040204" pitchFamily="34" charset="0"/>
              </a:rPr>
              <a:t>CHƯƠNG TRÌNH THỬ NGHIỆM</a:t>
            </a:r>
            <a:endParaRPr lang="vi-VN">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5" name="Đồ họa 4" descr="Mở Sách">
            <a:extLst>
              <a:ext uri="{FF2B5EF4-FFF2-40B4-BE49-F238E27FC236}">
                <a16:creationId xmlns:a16="http://schemas.microsoft.com/office/drawing/2014/main" id="{DEFE964D-9F1C-4F69-ADD3-0E1AB324E1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5242" y="816337"/>
            <a:ext cx="1097280" cy="1097280"/>
          </a:xfrm>
          <a:prstGeom prst="rect">
            <a:avLst/>
          </a:prstGeom>
        </p:spPr>
      </p:pic>
      <p:sp>
        <p:nvSpPr>
          <p:cNvPr id="3" name="Chỗ dành sẵn cho Nội dung 2">
            <a:extLst>
              <a:ext uri="{FF2B5EF4-FFF2-40B4-BE49-F238E27FC236}">
                <a16:creationId xmlns:a16="http://schemas.microsoft.com/office/drawing/2014/main" id="{81072FAC-EEE9-4F26-A784-BC07EACCBE9F}"/>
              </a:ext>
            </a:extLst>
          </p:cNvPr>
          <p:cNvSpPr>
            <a:spLocks noGrp="1"/>
          </p:cNvSpPr>
          <p:nvPr>
            <p:ph idx="1"/>
          </p:nvPr>
        </p:nvSpPr>
        <p:spPr>
          <a:xfrm>
            <a:off x="325242" y="2080591"/>
            <a:ext cx="11541516" cy="4336349"/>
          </a:xfrm>
        </p:spPr>
        <p:txBody>
          <a:bodyPr vert="horz" lIns="91440" tIns="45720" rIns="91440" bIns="45720" rtlCol="0" anchor="t">
            <a:noAutofit/>
          </a:bodyPr>
          <a:lstStyle/>
          <a:p>
            <a:pPr>
              <a:spcBef>
                <a:spcPts val="1200"/>
              </a:spcBef>
              <a:spcAft>
                <a:spcPts val="600"/>
              </a:spcAft>
            </a:pPr>
            <a:endParaRPr lang="en-US">
              <a:solidFill>
                <a:schemeClr val="bg1"/>
              </a:solidFill>
              <a:latin typeface="Segoe UI" panose="020B0502040204020203" pitchFamily="34" charset="0"/>
              <a:cs typeface="Segoe UI" panose="020B0502040204020203" pitchFamily="34" charset="0"/>
            </a:endParaRPr>
          </a:p>
          <a:p>
            <a:pPr>
              <a:spcBef>
                <a:spcPts val="1200"/>
              </a:spcBef>
              <a:spcAft>
                <a:spcPts val="600"/>
              </a:spcAft>
            </a:pPr>
            <a:endParaRPr lang="en-US">
              <a:solidFill>
                <a:schemeClr val="bg1"/>
              </a:solidFill>
              <a:latin typeface="Segoe UI" panose="020B0502040204020203" pitchFamily="34" charset="0"/>
              <a:cs typeface="Segoe UI" panose="020B0502040204020203" pitchFamily="34" charset="0"/>
            </a:endParaRPr>
          </a:p>
          <a:p>
            <a:pPr>
              <a:spcBef>
                <a:spcPts val="1200"/>
              </a:spcBef>
              <a:spcAft>
                <a:spcPts val="600"/>
              </a:spcAft>
            </a:pPr>
            <a:endParaRPr lang="en-US">
              <a:solidFill>
                <a:schemeClr val="bg1"/>
              </a:solidFill>
              <a:latin typeface="Segoe UI" panose="020B0502040204020203" pitchFamily="34" charset="0"/>
              <a:cs typeface="Segoe UI" panose="020B0502040204020203" pitchFamily="34" charset="0"/>
            </a:endParaRPr>
          </a:p>
          <a:p>
            <a:pPr marL="0" indent="0">
              <a:spcBef>
                <a:spcPts val="1200"/>
              </a:spcBef>
              <a:spcAft>
                <a:spcPts val="600"/>
              </a:spcAft>
              <a:buNone/>
            </a:pPr>
            <a:r>
              <a:rPr lang="vi-VN">
                <a:solidFill>
                  <a:schemeClr val="bg1"/>
                </a:solidFill>
                <a:latin typeface="Segoe UI" panose="020B0502040204020203" pitchFamily="34" charset="0"/>
                <a:cs typeface="Segoe UI" panose="020B0502040204020203" pitchFamily="34" charset="0"/>
              </a:rPr>
              <a:t>Giao diện cập nhật mô hình</a:t>
            </a:r>
          </a:p>
        </p:txBody>
      </p:sp>
      <p:pic>
        <p:nvPicPr>
          <p:cNvPr id="9" name="Đồ họa 8">
            <a:extLst>
              <a:ext uri="{FF2B5EF4-FFF2-40B4-BE49-F238E27FC236}">
                <a16:creationId xmlns:a16="http://schemas.microsoft.com/office/drawing/2014/main" id="{35127EDA-5861-47AB-8729-620CFC7DAC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41431" y="816337"/>
            <a:ext cx="5225327" cy="5225327"/>
          </a:xfrm>
          <a:prstGeom prst="rect">
            <a:avLst/>
          </a:prstGeom>
        </p:spPr>
      </p:pic>
      <p:sp>
        <p:nvSpPr>
          <p:cNvPr id="6" name="Hộp Văn bản 5">
            <a:extLst>
              <a:ext uri="{FF2B5EF4-FFF2-40B4-BE49-F238E27FC236}">
                <a16:creationId xmlns:a16="http://schemas.microsoft.com/office/drawing/2014/main" id="{584B38A1-DDBC-1F28-41E7-C1C091A2BE29}"/>
              </a:ext>
            </a:extLst>
          </p:cNvPr>
          <p:cNvSpPr txBox="1"/>
          <p:nvPr/>
        </p:nvSpPr>
        <p:spPr>
          <a:xfrm>
            <a:off x="1" y="0"/>
            <a:ext cx="12192000" cy="707886"/>
          </a:xfrm>
          <a:prstGeom prst="rect">
            <a:avLst/>
          </a:prstGeom>
          <a:solidFill>
            <a:srgbClr val="003865"/>
          </a:solidFill>
        </p:spPr>
        <p:txBody>
          <a:bodyPr wrap="square" rtlCol="0">
            <a:spAutoFit/>
          </a:bodyPr>
          <a:lstStyle/>
          <a:p>
            <a:pPr algn="ctr"/>
            <a:r>
              <a:rPr lang="en-US" sz="2000">
                <a:solidFill>
                  <a:schemeClr val="bg1"/>
                </a:solidFill>
              </a:rPr>
              <a:t>ĐẠI HỌC THÁI NGUYÊN</a:t>
            </a:r>
          </a:p>
          <a:p>
            <a:pPr algn="ctr"/>
            <a:r>
              <a:rPr lang="en-US" sz="2000" b="1">
                <a:solidFill>
                  <a:schemeClr val="bg1"/>
                </a:solidFill>
              </a:rPr>
              <a:t>TRƯỜNG ĐẠI HỌC CÔNG NGHỆ THÔNG TIN VÀ TRUYỀN THÔNG</a:t>
            </a:r>
            <a:endParaRPr lang="vi-VN" sz="2000" b="1">
              <a:solidFill>
                <a:schemeClr val="bg1"/>
              </a:solidFill>
            </a:endParaRPr>
          </a:p>
        </p:txBody>
      </p:sp>
      <p:pic>
        <p:nvPicPr>
          <p:cNvPr id="7" name="Hình ảnh 6">
            <a:extLst>
              <a:ext uri="{FF2B5EF4-FFF2-40B4-BE49-F238E27FC236}">
                <a16:creationId xmlns:a16="http://schemas.microsoft.com/office/drawing/2014/main" id="{6669B8AC-0E59-BF77-6A0A-7D9B35504A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64224" y="1972139"/>
            <a:ext cx="6602534" cy="4576921"/>
          </a:xfrm>
          <a:prstGeom prst="rect">
            <a:avLst/>
          </a:prstGeom>
        </p:spPr>
      </p:pic>
    </p:spTree>
    <p:extLst>
      <p:ext uri="{BB962C8B-B14F-4D97-AF65-F5344CB8AC3E}">
        <p14:creationId xmlns:p14="http://schemas.microsoft.com/office/powerpoint/2010/main" val="13128161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A0D9B4E-C292-45AA-8116-562703040382}"/>
              </a:ext>
            </a:extLst>
          </p:cNvPr>
          <p:cNvSpPr>
            <a:spLocks noGrp="1"/>
          </p:cNvSpPr>
          <p:nvPr>
            <p:ph type="title"/>
          </p:nvPr>
        </p:nvSpPr>
        <p:spPr>
          <a:xfrm>
            <a:off x="1471292" y="707887"/>
            <a:ext cx="10395466" cy="905013"/>
          </a:xfrm>
        </p:spPr>
        <p:txBody>
          <a:bodyPr rtlCol="0" anchor="ctr">
            <a:normAutofit/>
          </a:bodyPr>
          <a:lstStyle/>
          <a:p>
            <a:pPr rtl="0"/>
            <a:r>
              <a:rPr lang="en-US">
                <a:solidFill>
                  <a:schemeClr val="bg1"/>
                </a:solidFill>
                <a:latin typeface="Tahoma" panose="020B0604030504040204" pitchFamily="34" charset="0"/>
                <a:ea typeface="Tahoma" panose="020B0604030504040204" pitchFamily="34" charset="0"/>
                <a:cs typeface="Tahoma" panose="020B0604030504040204" pitchFamily="34" charset="0"/>
              </a:rPr>
              <a:t>CHƯƠNG TRÌNH THỬ NGHIỆM</a:t>
            </a:r>
            <a:endParaRPr lang="vi-VN">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5" name="Đồ họa 4" descr="Mở Sách">
            <a:extLst>
              <a:ext uri="{FF2B5EF4-FFF2-40B4-BE49-F238E27FC236}">
                <a16:creationId xmlns:a16="http://schemas.microsoft.com/office/drawing/2014/main" id="{DEFE964D-9F1C-4F69-ADD3-0E1AB324E1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4012" y="612073"/>
            <a:ext cx="1097280" cy="1097280"/>
          </a:xfrm>
          <a:prstGeom prst="rect">
            <a:avLst/>
          </a:prstGeom>
        </p:spPr>
      </p:pic>
      <p:sp>
        <p:nvSpPr>
          <p:cNvPr id="3" name="Chỗ dành sẵn cho Nội dung 2">
            <a:extLst>
              <a:ext uri="{FF2B5EF4-FFF2-40B4-BE49-F238E27FC236}">
                <a16:creationId xmlns:a16="http://schemas.microsoft.com/office/drawing/2014/main" id="{81072FAC-EEE9-4F26-A784-BC07EACCBE9F}"/>
              </a:ext>
            </a:extLst>
          </p:cNvPr>
          <p:cNvSpPr>
            <a:spLocks noGrp="1"/>
          </p:cNvSpPr>
          <p:nvPr>
            <p:ph idx="1"/>
          </p:nvPr>
        </p:nvSpPr>
        <p:spPr>
          <a:xfrm>
            <a:off x="325242" y="1721351"/>
            <a:ext cx="11541516" cy="4695590"/>
          </a:xfrm>
        </p:spPr>
        <p:txBody>
          <a:bodyPr vert="horz" lIns="91440" tIns="45720" rIns="91440" bIns="45720" rtlCol="0" anchor="t">
            <a:noAutofit/>
          </a:bodyPr>
          <a:lstStyle/>
          <a:p>
            <a:pPr marL="0" indent="0">
              <a:spcBef>
                <a:spcPts val="1200"/>
              </a:spcBef>
              <a:spcAft>
                <a:spcPts val="600"/>
              </a:spcAft>
              <a:buNone/>
            </a:pPr>
            <a:r>
              <a:rPr lang="vi-VN">
                <a:solidFill>
                  <a:schemeClr val="bg1"/>
                </a:solidFill>
                <a:latin typeface="Segoe UI" panose="020B0502040204020203" pitchFamily="34" charset="0"/>
                <a:cs typeface="Segoe UI" panose="020B0502040204020203" pitchFamily="34" charset="0"/>
              </a:rPr>
              <a:t>Giao diện danh sách các dự doán</a:t>
            </a:r>
          </a:p>
        </p:txBody>
      </p:sp>
      <p:pic>
        <p:nvPicPr>
          <p:cNvPr id="9" name="Đồ họa 8">
            <a:extLst>
              <a:ext uri="{FF2B5EF4-FFF2-40B4-BE49-F238E27FC236}">
                <a16:creationId xmlns:a16="http://schemas.microsoft.com/office/drawing/2014/main" id="{35127EDA-5861-47AB-8729-620CFC7DAC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41431" y="816337"/>
            <a:ext cx="5225327" cy="5225327"/>
          </a:xfrm>
          <a:prstGeom prst="rect">
            <a:avLst/>
          </a:prstGeom>
        </p:spPr>
      </p:pic>
      <p:sp>
        <p:nvSpPr>
          <p:cNvPr id="6" name="Hộp Văn bản 5">
            <a:extLst>
              <a:ext uri="{FF2B5EF4-FFF2-40B4-BE49-F238E27FC236}">
                <a16:creationId xmlns:a16="http://schemas.microsoft.com/office/drawing/2014/main" id="{584B38A1-DDBC-1F28-41E7-C1C091A2BE29}"/>
              </a:ext>
            </a:extLst>
          </p:cNvPr>
          <p:cNvSpPr txBox="1"/>
          <p:nvPr/>
        </p:nvSpPr>
        <p:spPr>
          <a:xfrm>
            <a:off x="1" y="0"/>
            <a:ext cx="12192000" cy="707886"/>
          </a:xfrm>
          <a:prstGeom prst="rect">
            <a:avLst/>
          </a:prstGeom>
          <a:solidFill>
            <a:srgbClr val="003865"/>
          </a:solidFill>
        </p:spPr>
        <p:txBody>
          <a:bodyPr wrap="square" rtlCol="0">
            <a:spAutoFit/>
          </a:bodyPr>
          <a:lstStyle/>
          <a:p>
            <a:pPr algn="ctr"/>
            <a:r>
              <a:rPr lang="en-US" sz="2000">
                <a:solidFill>
                  <a:schemeClr val="bg1"/>
                </a:solidFill>
              </a:rPr>
              <a:t>ĐẠI HỌC THÁI NGUYÊN</a:t>
            </a:r>
          </a:p>
          <a:p>
            <a:pPr algn="ctr"/>
            <a:r>
              <a:rPr lang="en-US" sz="2000" b="1">
                <a:solidFill>
                  <a:schemeClr val="bg1"/>
                </a:solidFill>
              </a:rPr>
              <a:t>TRƯỜNG ĐẠI HỌC CÔNG NGHỆ THÔNG TIN VÀ TRUYỀN THÔNG</a:t>
            </a:r>
            <a:endParaRPr lang="vi-VN" sz="2000" b="1">
              <a:solidFill>
                <a:schemeClr val="bg1"/>
              </a:solidFill>
            </a:endParaRPr>
          </a:p>
        </p:txBody>
      </p:sp>
      <p:pic>
        <p:nvPicPr>
          <p:cNvPr id="8" name="Hình ảnh 7">
            <a:extLst>
              <a:ext uri="{FF2B5EF4-FFF2-40B4-BE49-F238E27FC236}">
                <a16:creationId xmlns:a16="http://schemas.microsoft.com/office/drawing/2014/main" id="{BBCA655F-4A37-6F29-69AF-E965259ACA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71292" y="2220394"/>
            <a:ext cx="8759164" cy="4393898"/>
          </a:xfrm>
          <a:prstGeom prst="rect">
            <a:avLst/>
          </a:prstGeom>
        </p:spPr>
      </p:pic>
    </p:spTree>
    <p:extLst>
      <p:ext uri="{BB962C8B-B14F-4D97-AF65-F5344CB8AC3E}">
        <p14:creationId xmlns:p14="http://schemas.microsoft.com/office/powerpoint/2010/main" val="156265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A0D9B4E-C292-45AA-8116-562703040382}"/>
              </a:ext>
            </a:extLst>
          </p:cNvPr>
          <p:cNvSpPr>
            <a:spLocks noGrp="1"/>
          </p:cNvSpPr>
          <p:nvPr>
            <p:ph type="title"/>
          </p:nvPr>
        </p:nvSpPr>
        <p:spPr>
          <a:xfrm>
            <a:off x="1471292" y="707887"/>
            <a:ext cx="10395466" cy="905013"/>
          </a:xfrm>
        </p:spPr>
        <p:txBody>
          <a:bodyPr rtlCol="0" anchor="ctr">
            <a:normAutofit/>
          </a:bodyPr>
          <a:lstStyle/>
          <a:p>
            <a:pPr rtl="0"/>
            <a:r>
              <a:rPr lang="en-US">
                <a:solidFill>
                  <a:schemeClr val="bg1"/>
                </a:solidFill>
                <a:latin typeface="Tahoma" panose="020B0604030504040204" pitchFamily="34" charset="0"/>
                <a:ea typeface="Tahoma" panose="020B0604030504040204" pitchFamily="34" charset="0"/>
                <a:cs typeface="Tahoma" panose="020B0604030504040204" pitchFamily="34" charset="0"/>
              </a:rPr>
              <a:t>CHƯƠNG TRÌNH THỬ NGHIỆM</a:t>
            </a:r>
            <a:endParaRPr lang="vi-VN">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5" name="Đồ họa 4" descr="Mở Sách">
            <a:extLst>
              <a:ext uri="{FF2B5EF4-FFF2-40B4-BE49-F238E27FC236}">
                <a16:creationId xmlns:a16="http://schemas.microsoft.com/office/drawing/2014/main" id="{DEFE964D-9F1C-4F69-ADD3-0E1AB324E1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4012" y="612073"/>
            <a:ext cx="1097280" cy="1097280"/>
          </a:xfrm>
          <a:prstGeom prst="rect">
            <a:avLst/>
          </a:prstGeom>
        </p:spPr>
      </p:pic>
      <p:sp>
        <p:nvSpPr>
          <p:cNvPr id="3" name="Chỗ dành sẵn cho Nội dung 2">
            <a:extLst>
              <a:ext uri="{FF2B5EF4-FFF2-40B4-BE49-F238E27FC236}">
                <a16:creationId xmlns:a16="http://schemas.microsoft.com/office/drawing/2014/main" id="{81072FAC-EEE9-4F26-A784-BC07EACCBE9F}"/>
              </a:ext>
            </a:extLst>
          </p:cNvPr>
          <p:cNvSpPr>
            <a:spLocks noGrp="1"/>
          </p:cNvSpPr>
          <p:nvPr>
            <p:ph idx="1"/>
          </p:nvPr>
        </p:nvSpPr>
        <p:spPr>
          <a:xfrm>
            <a:off x="374012" y="3909035"/>
            <a:ext cx="4742058" cy="498740"/>
          </a:xfrm>
        </p:spPr>
        <p:txBody>
          <a:bodyPr vert="horz" lIns="91440" tIns="45720" rIns="91440" bIns="45720" rtlCol="0" anchor="t">
            <a:noAutofit/>
          </a:bodyPr>
          <a:lstStyle/>
          <a:p>
            <a:pPr marL="0" indent="0">
              <a:spcBef>
                <a:spcPts val="1200"/>
              </a:spcBef>
              <a:spcAft>
                <a:spcPts val="600"/>
              </a:spcAft>
              <a:buNone/>
            </a:pPr>
            <a:r>
              <a:rPr lang="vi-VN">
                <a:solidFill>
                  <a:schemeClr val="bg1"/>
                </a:solidFill>
                <a:latin typeface="Segoe UI" panose="020B0502040204020203" pitchFamily="34" charset="0"/>
                <a:cs typeface="Segoe UI" panose="020B0502040204020203" pitchFamily="34" charset="0"/>
              </a:rPr>
              <a:t>Giao diện </a:t>
            </a:r>
            <a:r>
              <a:rPr lang="en-US">
                <a:solidFill>
                  <a:schemeClr val="bg1"/>
                </a:solidFill>
                <a:latin typeface="Segoe UI" panose="020B0502040204020203" pitchFamily="34" charset="0"/>
                <a:cs typeface="Segoe UI" panose="020B0502040204020203" pitchFamily="34" charset="0"/>
              </a:rPr>
              <a:t>thực hiện</a:t>
            </a:r>
            <a:r>
              <a:rPr lang="vi-VN">
                <a:solidFill>
                  <a:schemeClr val="bg1"/>
                </a:solidFill>
                <a:latin typeface="Segoe UI" panose="020B0502040204020203" pitchFamily="34" charset="0"/>
                <a:cs typeface="Segoe UI" panose="020B0502040204020203" pitchFamily="34" charset="0"/>
              </a:rPr>
              <a:t> dự doán</a:t>
            </a:r>
          </a:p>
        </p:txBody>
      </p:sp>
      <p:pic>
        <p:nvPicPr>
          <p:cNvPr id="9" name="Đồ họa 8">
            <a:extLst>
              <a:ext uri="{FF2B5EF4-FFF2-40B4-BE49-F238E27FC236}">
                <a16:creationId xmlns:a16="http://schemas.microsoft.com/office/drawing/2014/main" id="{35127EDA-5861-47AB-8729-620CFC7DAC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41431" y="816337"/>
            <a:ext cx="5225327" cy="5225327"/>
          </a:xfrm>
          <a:prstGeom prst="rect">
            <a:avLst/>
          </a:prstGeom>
        </p:spPr>
      </p:pic>
      <p:sp>
        <p:nvSpPr>
          <p:cNvPr id="6" name="Hộp Văn bản 5">
            <a:extLst>
              <a:ext uri="{FF2B5EF4-FFF2-40B4-BE49-F238E27FC236}">
                <a16:creationId xmlns:a16="http://schemas.microsoft.com/office/drawing/2014/main" id="{584B38A1-DDBC-1F28-41E7-C1C091A2BE29}"/>
              </a:ext>
            </a:extLst>
          </p:cNvPr>
          <p:cNvSpPr txBox="1"/>
          <p:nvPr/>
        </p:nvSpPr>
        <p:spPr>
          <a:xfrm>
            <a:off x="1" y="0"/>
            <a:ext cx="12192000" cy="707886"/>
          </a:xfrm>
          <a:prstGeom prst="rect">
            <a:avLst/>
          </a:prstGeom>
          <a:solidFill>
            <a:srgbClr val="003865"/>
          </a:solidFill>
        </p:spPr>
        <p:txBody>
          <a:bodyPr wrap="square" rtlCol="0">
            <a:spAutoFit/>
          </a:bodyPr>
          <a:lstStyle/>
          <a:p>
            <a:pPr algn="ctr"/>
            <a:r>
              <a:rPr lang="en-US" sz="2000">
                <a:solidFill>
                  <a:schemeClr val="bg1"/>
                </a:solidFill>
              </a:rPr>
              <a:t>ĐẠI HỌC THÁI NGUYÊN</a:t>
            </a:r>
          </a:p>
          <a:p>
            <a:pPr algn="ctr"/>
            <a:r>
              <a:rPr lang="en-US" sz="2000" b="1">
                <a:solidFill>
                  <a:schemeClr val="bg1"/>
                </a:solidFill>
              </a:rPr>
              <a:t>TRƯỜNG ĐẠI HỌC CÔNG NGHỆ THÔNG TIN VÀ TRUYỀN THÔNG</a:t>
            </a:r>
            <a:endParaRPr lang="vi-VN" sz="2000" b="1">
              <a:solidFill>
                <a:schemeClr val="bg1"/>
              </a:solidFill>
            </a:endParaRPr>
          </a:p>
        </p:txBody>
      </p:sp>
      <p:pic>
        <p:nvPicPr>
          <p:cNvPr id="7" name="Hình ảnh 6">
            <a:extLst>
              <a:ext uri="{FF2B5EF4-FFF2-40B4-BE49-F238E27FC236}">
                <a16:creationId xmlns:a16="http://schemas.microsoft.com/office/drawing/2014/main" id="{67306179-9ADE-8BB2-1882-B8300D5DD8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67300" y="1766019"/>
            <a:ext cx="6902376" cy="4784773"/>
          </a:xfrm>
          <a:prstGeom prst="rect">
            <a:avLst/>
          </a:prstGeom>
        </p:spPr>
      </p:pic>
    </p:spTree>
    <p:extLst>
      <p:ext uri="{BB962C8B-B14F-4D97-AF65-F5344CB8AC3E}">
        <p14:creationId xmlns:p14="http://schemas.microsoft.com/office/powerpoint/2010/main" val="1364480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A0D9B4E-C292-45AA-8116-562703040382}"/>
              </a:ext>
            </a:extLst>
          </p:cNvPr>
          <p:cNvSpPr>
            <a:spLocks noGrp="1"/>
          </p:cNvSpPr>
          <p:nvPr>
            <p:ph type="title"/>
          </p:nvPr>
        </p:nvSpPr>
        <p:spPr>
          <a:xfrm>
            <a:off x="1471292" y="707887"/>
            <a:ext cx="10395466" cy="905013"/>
          </a:xfrm>
        </p:spPr>
        <p:txBody>
          <a:bodyPr rtlCol="0" anchor="ctr">
            <a:normAutofit/>
          </a:bodyPr>
          <a:lstStyle/>
          <a:p>
            <a:pPr rtl="0"/>
            <a:r>
              <a:rPr lang="en-US">
                <a:solidFill>
                  <a:schemeClr val="bg1"/>
                </a:solidFill>
                <a:latin typeface="Tahoma" panose="020B0604030504040204" pitchFamily="34" charset="0"/>
                <a:ea typeface="Tahoma" panose="020B0604030504040204" pitchFamily="34" charset="0"/>
                <a:cs typeface="Tahoma" panose="020B0604030504040204" pitchFamily="34" charset="0"/>
              </a:rPr>
              <a:t>CHƯƠNG TRÌNH THỬ NGHIỆM</a:t>
            </a:r>
            <a:endParaRPr lang="vi-VN">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5" name="Đồ họa 4" descr="Mở Sách">
            <a:extLst>
              <a:ext uri="{FF2B5EF4-FFF2-40B4-BE49-F238E27FC236}">
                <a16:creationId xmlns:a16="http://schemas.microsoft.com/office/drawing/2014/main" id="{DEFE964D-9F1C-4F69-ADD3-0E1AB324E1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4012" y="612073"/>
            <a:ext cx="1097280" cy="1097280"/>
          </a:xfrm>
          <a:prstGeom prst="rect">
            <a:avLst/>
          </a:prstGeom>
        </p:spPr>
      </p:pic>
      <p:sp>
        <p:nvSpPr>
          <p:cNvPr id="3" name="Chỗ dành sẵn cho Nội dung 2">
            <a:extLst>
              <a:ext uri="{FF2B5EF4-FFF2-40B4-BE49-F238E27FC236}">
                <a16:creationId xmlns:a16="http://schemas.microsoft.com/office/drawing/2014/main" id="{81072FAC-EEE9-4F26-A784-BC07EACCBE9F}"/>
              </a:ext>
            </a:extLst>
          </p:cNvPr>
          <p:cNvSpPr>
            <a:spLocks noGrp="1"/>
          </p:cNvSpPr>
          <p:nvPr>
            <p:ph idx="1"/>
          </p:nvPr>
        </p:nvSpPr>
        <p:spPr>
          <a:xfrm>
            <a:off x="374012" y="1721350"/>
            <a:ext cx="11492746" cy="4742949"/>
          </a:xfrm>
        </p:spPr>
        <p:txBody>
          <a:bodyPr vert="horz" lIns="91440" tIns="45720" rIns="91440" bIns="45720" rtlCol="0" anchor="t">
            <a:noAutofit/>
          </a:bodyPr>
          <a:lstStyle/>
          <a:p>
            <a:pPr marL="0" indent="0">
              <a:spcBef>
                <a:spcPts val="1200"/>
              </a:spcBef>
              <a:spcAft>
                <a:spcPts val="600"/>
              </a:spcAft>
              <a:buNone/>
            </a:pPr>
            <a:r>
              <a:rPr lang="en-US">
                <a:solidFill>
                  <a:schemeClr val="bg1"/>
                </a:solidFill>
                <a:latin typeface="Segoe UI" panose="020B0502040204020203" pitchFamily="34" charset="0"/>
                <a:cs typeface="Segoe UI" panose="020B0502040204020203" pitchFamily="34" charset="0"/>
              </a:rPr>
              <a:t>Một số ca phân loại được thực hiện bởi chương trình</a:t>
            </a:r>
            <a:endParaRPr lang="vi-VN">
              <a:solidFill>
                <a:schemeClr val="bg1"/>
              </a:solidFill>
              <a:latin typeface="Segoe UI" panose="020B0502040204020203" pitchFamily="34" charset="0"/>
              <a:cs typeface="Segoe UI" panose="020B0502040204020203" pitchFamily="34" charset="0"/>
            </a:endParaRPr>
          </a:p>
        </p:txBody>
      </p:sp>
      <p:pic>
        <p:nvPicPr>
          <p:cNvPr id="9" name="Đồ họa 8">
            <a:extLst>
              <a:ext uri="{FF2B5EF4-FFF2-40B4-BE49-F238E27FC236}">
                <a16:creationId xmlns:a16="http://schemas.microsoft.com/office/drawing/2014/main" id="{35127EDA-5861-47AB-8729-620CFC7DAC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41431" y="816337"/>
            <a:ext cx="5225327" cy="5225327"/>
          </a:xfrm>
          <a:prstGeom prst="rect">
            <a:avLst/>
          </a:prstGeom>
        </p:spPr>
      </p:pic>
      <p:sp>
        <p:nvSpPr>
          <p:cNvPr id="6" name="Hộp Văn bản 5">
            <a:extLst>
              <a:ext uri="{FF2B5EF4-FFF2-40B4-BE49-F238E27FC236}">
                <a16:creationId xmlns:a16="http://schemas.microsoft.com/office/drawing/2014/main" id="{584B38A1-DDBC-1F28-41E7-C1C091A2BE29}"/>
              </a:ext>
            </a:extLst>
          </p:cNvPr>
          <p:cNvSpPr txBox="1"/>
          <p:nvPr/>
        </p:nvSpPr>
        <p:spPr>
          <a:xfrm>
            <a:off x="1" y="0"/>
            <a:ext cx="12192000" cy="707886"/>
          </a:xfrm>
          <a:prstGeom prst="rect">
            <a:avLst/>
          </a:prstGeom>
          <a:solidFill>
            <a:srgbClr val="003865"/>
          </a:solidFill>
        </p:spPr>
        <p:txBody>
          <a:bodyPr wrap="square" rtlCol="0">
            <a:spAutoFit/>
          </a:bodyPr>
          <a:lstStyle/>
          <a:p>
            <a:pPr algn="ctr"/>
            <a:r>
              <a:rPr lang="en-US" sz="2000">
                <a:solidFill>
                  <a:schemeClr val="bg1"/>
                </a:solidFill>
              </a:rPr>
              <a:t>ĐẠI HỌC THÁI NGUYÊN</a:t>
            </a:r>
          </a:p>
          <a:p>
            <a:pPr algn="ctr"/>
            <a:r>
              <a:rPr lang="en-US" sz="2000" b="1">
                <a:solidFill>
                  <a:schemeClr val="bg1"/>
                </a:solidFill>
              </a:rPr>
              <a:t>TRƯỜNG ĐẠI HỌC CÔNG NGHỆ THÔNG TIN VÀ TRUYỀN THÔNG</a:t>
            </a:r>
            <a:endParaRPr lang="vi-VN" sz="2000" b="1">
              <a:solidFill>
                <a:schemeClr val="bg1"/>
              </a:solidFill>
            </a:endParaRPr>
          </a:p>
        </p:txBody>
      </p:sp>
      <p:pic>
        <p:nvPicPr>
          <p:cNvPr id="8" name="Hình ảnh 7">
            <a:extLst>
              <a:ext uri="{FF2B5EF4-FFF2-40B4-BE49-F238E27FC236}">
                <a16:creationId xmlns:a16="http://schemas.microsoft.com/office/drawing/2014/main" id="{BCC33768-58A6-F056-3C87-F1DDC251CD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28321" y="2151394"/>
            <a:ext cx="4584127" cy="4101587"/>
          </a:xfrm>
          <a:prstGeom prst="rect">
            <a:avLst/>
          </a:prstGeom>
          <a:solidFill>
            <a:schemeClr val="bg1"/>
          </a:solidFill>
        </p:spPr>
      </p:pic>
      <p:sp>
        <p:nvSpPr>
          <p:cNvPr id="10" name="Hộp Văn bản 9">
            <a:extLst>
              <a:ext uri="{FF2B5EF4-FFF2-40B4-BE49-F238E27FC236}">
                <a16:creationId xmlns:a16="http://schemas.microsoft.com/office/drawing/2014/main" id="{AEE14DE6-5AEB-BE2C-C18E-488F92A606AD}"/>
              </a:ext>
            </a:extLst>
          </p:cNvPr>
          <p:cNvSpPr txBox="1"/>
          <p:nvPr/>
        </p:nvSpPr>
        <p:spPr>
          <a:xfrm>
            <a:off x="3728703" y="6227580"/>
            <a:ext cx="4911922" cy="369332"/>
          </a:xfrm>
          <a:prstGeom prst="rect">
            <a:avLst/>
          </a:prstGeom>
          <a:noFill/>
        </p:spPr>
        <p:txBody>
          <a:bodyPr wrap="none" rtlCol="0">
            <a:spAutoFit/>
          </a:bodyPr>
          <a:lstStyle/>
          <a:p>
            <a:r>
              <a:rPr lang="en-US" i="1">
                <a:solidFill>
                  <a:schemeClr val="bg1"/>
                </a:solidFill>
              </a:rPr>
              <a:t>Hình 12: Tổng hợp kết quả phân loại của hệ thống </a:t>
            </a:r>
          </a:p>
        </p:txBody>
      </p:sp>
    </p:spTree>
    <p:extLst>
      <p:ext uri="{BB962C8B-B14F-4D97-AF65-F5344CB8AC3E}">
        <p14:creationId xmlns:p14="http://schemas.microsoft.com/office/powerpoint/2010/main" val="37661142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Đồ họa 8">
            <a:extLst>
              <a:ext uri="{FF2B5EF4-FFF2-40B4-BE49-F238E27FC236}">
                <a16:creationId xmlns:a16="http://schemas.microsoft.com/office/drawing/2014/main" id="{35127EDA-5861-47AB-8729-620CFC7DAC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1431" y="816337"/>
            <a:ext cx="5225327" cy="5225327"/>
          </a:xfrm>
          <a:prstGeom prst="rect">
            <a:avLst/>
          </a:prstGeom>
        </p:spPr>
      </p:pic>
      <p:sp>
        <p:nvSpPr>
          <p:cNvPr id="6" name="Hộp Văn bản 5">
            <a:extLst>
              <a:ext uri="{FF2B5EF4-FFF2-40B4-BE49-F238E27FC236}">
                <a16:creationId xmlns:a16="http://schemas.microsoft.com/office/drawing/2014/main" id="{584B38A1-DDBC-1F28-41E7-C1C091A2BE29}"/>
              </a:ext>
            </a:extLst>
          </p:cNvPr>
          <p:cNvSpPr txBox="1"/>
          <p:nvPr/>
        </p:nvSpPr>
        <p:spPr>
          <a:xfrm>
            <a:off x="1" y="0"/>
            <a:ext cx="12192000" cy="707886"/>
          </a:xfrm>
          <a:prstGeom prst="rect">
            <a:avLst/>
          </a:prstGeom>
          <a:solidFill>
            <a:srgbClr val="003865"/>
          </a:solidFill>
        </p:spPr>
        <p:txBody>
          <a:bodyPr wrap="square" rtlCol="0">
            <a:spAutoFit/>
          </a:bodyPr>
          <a:lstStyle/>
          <a:p>
            <a:pPr algn="ctr"/>
            <a:r>
              <a:rPr lang="en-US" sz="2000">
                <a:solidFill>
                  <a:schemeClr val="bg1"/>
                </a:solidFill>
              </a:rPr>
              <a:t>ĐẠI HỌC THÁI NGUYÊN</a:t>
            </a:r>
          </a:p>
          <a:p>
            <a:pPr algn="ctr"/>
            <a:r>
              <a:rPr lang="en-US" sz="2000" b="1">
                <a:solidFill>
                  <a:schemeClr val="bg1"/>
                </a:solidFill>
              </a:rPr>
              <a:t>TRƯỜNG ĐẠI HỌC CÔNG NGHỆ THÔNG TIN VÀ TRUYỀN THÔNG</a:t>
            </a:r>
            <a:endParaRPr lang="vi-VN" sz="2000" b="1">
              <a:solidFill>
                <a:schemeClr val="bg1"/>
              </a:solidFill>
            </a:endParaRPr>
          </a:p>
        </p:txBody>
      </p:sp>
      <p:sp>
        <p:nvSpPr>
          <p:cNvPr id="3" name="Hình chữ nhật: Góc Tròn 2">
            <a:extLst>
              <a:ext uri="{FF2B5EF4-FFF2-40B4-BE49-F238E27FC236}">
                <a16:creationId xmlns:a16="http://schemas.microsoft.com/office/drawing/2014/main" id="{AEE3080C-5FE1-2356-C441-0EE5288F12C2}"/>
              </a:ext>
            </a:extLst>
          </p:cNvPr>
          <p:cNvSpPr/>
          <p:nvPr/>
        </p:nvSpPr>
        <p:spPr>
          <a:xfrm>
            <a:off x="2177716" y="2880826"/>
            <a:ext cx="1556084" cy="1792773"/>
          </a:xfrm>
          <a:prstGeom prst="roundRect">
            <a:avLst/>
          </a:prstGeom>
          <a:solidFill>
            <a:schemeClr val="bg2">
              <a:alpha val="75000"/>
            </a:schemeClr>
          </a:solidFill>
          <a:ln w="63500">
            <a:solidFill>
              <a:schemeClr val="bg1"/>
            </a:solidFill>
          </a:ln>
          <a:effectLst>
            <a:outerShdw blurRad="76200" dist="50800" dir="5400000" sx="8000" sy="8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en-US" sz="2400" b="1">
                <a:ln w="9525">
                  <a:solidFill>
                    <a:schemeClr val="bg1"/>
                  </a:solidFill>
                  <a:prstDash val="solid"/>
                </a:ln>
                <a:solidFill>
                  <a:srgbClr val="003865"/>
                </a:solidFill>
                <a:effectLst>
                  <a:outerShdw blurRad="12700" dist="38100" dir="2700000" algn="tl" rotWithShape="0">
                    <a:schemeClr val="bg1">
                      <a:lumMod val="50000"/>
                    </a:schemeClr>
                  </a:outerShdw>
                </a:effectLst>
                <a:latin typeface="Tahoma" panose="020B0604030504040204" pitchFamily="34" charset="0"/>
                <a:ea typeface="Tahoma" panose="020B0604030504040204" pitchFamily="34" charset="0"/>
                <a:cs typeface="Tahoma" panose="020B0604030504040204" pitchFamily="34" charset="0"/>
              </a:rPr>
              <a:t>KẾT LUẬN</a:t>
            </a:r>
          </a:p>
        </p:txBody>
      </p:sp>
      <p:sp>
        <p:nvSpPr>
          <p:cNvPr id="4" name="Hình chữ nhật: Góc Tròn 3">
            <a:extLst>
              <a:ext uri="{FF2B5EF4-FFF2-40B4-BE49-F238E27FC236}">
                <a16:creationId xmlns:a16="http://schemas.microsoft.com/office/drawing/2014/main" id="{6A687A7C-6144-F6FE-B04B-4FB226B13EFC}"/>
              </a:ext>
            </a:extLst>
          </p:cNvPr>
          <p:cNvSpPr/>
          <p:nvPr/>
        </p:nvSpPr>
        <p:spPr>
          <a:xfrm>
            <a:off x="4838700" y="2013079"/>
            <a:ext cx="6108699" cy="867747"/>
          </a:xfrm>
          <a:prstGeom prst="roundRect">
            <a:avLst/>
          </a:prstGeom>
          <a:solidFill>
            <a:schemeClr val="bg2">
              <a:alpha val="75000"/>
            </a:schemeClr>
          </a:solidFill>
          <a:ln w="63500">
            <a:solidFill>
              <a:schemeClr val="bg1"/>
            </a:solidFill>
          </a:ln>
          <a:effectLst>
            <a:outerShdw blurRad="76200" dist="50800" dir="5400000" sx="8000" sy="8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en-US" sz="2400" b="1">
                <a:ln w="9525">
                  <a:solidFill>
                    <a:schemeClr val="bg1"/>
                  </a:solidFill>
                  <a:prstDash val="solid"/>
                </a:ln>
                <a:solidFill>
                  <a:srgbClr val="003865"/>
                </a:solidFill>
                <a:effectLst>
                  <a:outerShdw blurRad="12700" dist="38100" dir="2700000" algn="tl" rotWithShape="0">
                    <a:schemeClr val="bg1">
                      <a:lumMod val="50000"/>
                    </a:schemeClr>
                  </a:outerShdw>
                </a:effectLst>
                <a:latin typeface="Tahoma" panose="020B0604030504040204" pitchFamily="34" charset="0"/>
                <a:ea typeface="Tahoma" panose="020B0604030504040204" pitchFamily="34" charset="0"/>
                <a:cs typeface="Tahoma" panose="020B0604030504040204" pitchFamily="34" charset="0"/>
              </a:rPr>
              <a:t>KẾT QUẢ ĐÃ ĐẠT ĐƯỢC</a:t>
            </a:r>
          </a:p>
        </p:txBody>
      </p:sp>
      <p:sp>
        <p:nvSpPr>
          <p:cNvPr id="8" name="Hình chữ nhật: Góc Tròn 7">
            <a:extLst>
              <a:ext uri="{FF2B5EF4-FFF2-40B4-BE49-F238E27FC236}">
                <a16:creationId xmlns:a16="http://schemas.microsoft.com/office/drawing/2014/main" id="{845CC19A-82A3-9AE4-6EA9-2615F1853D41}"/>
              </a:ext>
            </a:extLst>
          </p:cNvPr>
          <p:cNvSpPr/>
          <p:nvPr/>
        </p:nvSpPr>
        <p:spPr>
          <a:xfrm>
            <a:off x="4838698" y="4644960"/>
            <a:ext cx="6108699" cy="867747"/>
          </a:xfrm>
          <a:prstGeom prst="roundRect">
            <a:avLst/>
          </a:prstGeom>
          <a:solidFill>
            <a:schemeClr val="bg2">
              <a:alpha val="75000"/>
            </a:schemeClr>
          </a:solidFill>
          <a:ln w="63500">
            <a:solidFill>
              <a:schemeClr val="bg1"/>
            </a:solidFill>
          </a:ln>
          <a:effectLst>
            <a:outerShdw blurRad="76200" dist="50800" dir="5400000" sx="8000" sy="8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en-US" sz="2400" b="1">
                <a:ln w="9525">
                  <a:solidFill>
                    <a:schemeClr val="bg1"/>
                  </a:solidFill>
                  <a:prstDash val="solid"/>
                </a:ln>
                <a:solidFill>
                  <a:srgbClr val="003865"/>
                </a:solidFill>
                <a:effectLst>
                  <a:outerShdw blurRad="12700" dist="38100" dir="2700000" algn="tl" rotWithShape="0">
                    <a:schemeClr val="bg1">
                      <a:lumMod val="50000"/>
                    </a:schemeClr>
                  </a:outerShdw>
                </a:effectLst>
                <a:latin typeface="Tahoma" panose="020B0604030504040204" pitchFamily="34" charset="0"/>
                <a:ea typeface="Tahoma" panose="020B0604030504040204" pitchFamily="34" charset="0"/>
                <a:cs typeface="Tahoma" panose="020B0604030504040204" pitchFamily="34" charset="0"/>
              </a:rPr>
              <a:t>HƯỚNG PHÁT TRIỂN TIẾP THEO</a:t>
            </a:r>
          </a:p>
        </p:txBody>
      </p:sp>
      <p:cxnSp>
        <p:nvCxnSpPr>
          <p:cNvPr id="10" name="Đường kết nối: Mũi tên Gấp khúc 9">
            <a:extLst>
              <a:ext uri="{FF2B5EF4-FFF2-40B4-BE49-F238E27FC236}">
                <a16:creationId xmlns:a16="http://schemas.microsoft.com/office/drawing/2014/main" id="{DA319331-4330-B678-8D0B-8C48239E6C89}"/>
              </a:ext>
            </a:extLst>
          </p:cNvPr>
          <p:cNvCxnSpPr>
            <a:stCxn id="3" idx="3"/>
            <a:endCxn id="4" idx="1"/>
          </p:cNvCxnSpPr>
          <p:nvPr/>
        </p:nvCxnSpPr>
        <p:spPr>
          <a:xfrm flipV="1">
            <a:off x="3733800" y="2446953"/>
            <a:ext cx="1104900" cy="1330260"/>
          </a:xfrm>
          <a:prstGeom prst="bent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Đường kết nối: Mũi tên Gấp khúc 11">
            <a:extLst>
              <a:ext uri="{FF2B5EF4-FFF2-40B4-BE49-F238E27FC236}">
                <a16:creationId xmlns:a16="http://schemas.microsoft.com/office/drawing/2014/main" id="{FAC3D2A8-C34E-1FE8-2D9E-FCBE76CDB720}"/>
              </a:ext>
            </a:extLst>
          </p:cNvPr>
          <p:cNvCxnSpPr>
            <a:stCxn id="3" idx="3"/>
            <a:endCxn id="8" idx="1"/>
          </p:cNvCxnSpPr>
          <p:nvPr/>
        </p:nvCxnSpPr>
        <p:spPr>
          <a:xfrm>
            <a:off x="3733800" y="3777213"/>
            <a:ext cx="1104898" cy="1301621"/>
          </a:xfrm>
          <a:prstGeom prst="bent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69329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Đồ họa 8">
            <a:extLst>
              <a:ext uri="{FF2B5EF4-FFF2-40B4-BE49-F238E27FC236}">
                <a16:creationId xmlns:a16="http://schemas.microsoft.com/office/drawing/2014/main" id="{35127EDA-5861-47AB-8729-620CFC7DAC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1431" y="816337"/>
            <a:ext cx="5225327" cy="5225327"/>
          </a:xfrm>
          <a:prstGeom prst="rect">
            <a:avLst/>
          </a:prstGeom>
        </p:spPr>
      </p:pic>
      <p:sp>
        <p:nvSpPr>
          <p:cNvPr id="6" name="Hộp Văn bản 5">
            <a:extLst>
              <a:ext uri="{FF2B5EF4-FFF2-40B4-BE49-F238E27FC236}">
                <a16:creationId xmlns:a16="http://schemas.microsoft.com/office/drawing/2014/main" id="{584B38A1-DDBC-1F28-41E7-C1C091A2BE29}"/>
              </a:ext>
            </a:extLst>
          </p:cNvPr>
          <p:cNvSpPr txBox="1"/>
          <p:nvPr/>
        </p:nvSpPr>
        <p:spPr>
          <a:xfrm>
            <a:off x="1" y="0"/>
            <a:ext cx="12192000" cy="707886"/>
          </a:xfrm>
          <a:prstGeom prst="rect">
            <a:avLst/>
          </a:prstGeom>
          <a:solidFill>
            <a:srgbClr val="003865"/>
          </a:solidFill>
        </p:spPr>
        <p:txBody>
          <a:bodyPr wrap="square" rtlCol="0">
            <a:spAutoFit/>
          </a:bodyPr>
          <a:lstStyle/>
          <a:p>
            <a:pPr algn="ctr"/>
            <a:r>
              <a:rPr lang="en-US" sz="2000">
                <a:solidFill>
                  <a:schemeClr val="bg1"/>
                </a:solidFill>
              </a:rPr>
              <a:t>ĐẠI HỌC THÁI NGUYÊN</a:t>
            </a:r>
          </a:p>
          <a:p>
            <a:pPr algn="ctr"/>
            <a:r>
              <a:rPr lang="en-US" sz="2000" b="1">
                <a:solidFill>
                  <a:schemeClr val="bg1"/>
                </a:solidFill>
              </a:rPr>
              <a:t>TRƯỜNG ĐẠI HỌC CÔNG NGHỆ THÔNG TIN VÀ TRUYỀN THÔNG</a:t>
            </a:r>
            <a:endParaRPr lang="vi-VN" sz="2000" b="1">
              <a:solidFill>
                <a:schemeClr val="bg1"/>
              </a:solidFill>
            </a:endParaRPr>
          </a:p>
        </p:txBody>
      </p:sp>
      <p:sp>
        <p:nvSpPr>
          <p:cNvPr id="4" name="Hộp Văn bản 3">
            <a:extLst>
              <a:ext uri="{FF2B5EF4-FFF2-40B4-BE49-F238E27FC236}">
                <a16:creationId xmlns:a16="http://schemas.microsoft.com/office/drawing/2014/main" id="{026F3C17-29F4-1EB6-616B-36B51BE8BCBD}"/>
              </a:ext>
            </a:extLst>
          </p:cNvPr>
          <p:cNvSpPr txBox="1"/>
          <p:nvPr/>
        </p:nvSpPr>
        <p:spPr>
          <a:xfrm>
            <a:off x="673747" y="2151727"/>
            <a:ext cx="10844506" cy="2554545"/>
          </a:xfrm>
          <a:prstGeom prst="rect">
            <a:avLst/>
          </a:prstGeom>
          <a:solidFill>
            <a:schemeClr val="tx1">
              <a:alpha val="75000"/>
            </a:schemeClr>
          </a:solidFill>
        </p:spPr>
        <p:txBody>
          <a:bodyPr wrap="square" rtlCol="0">
            <a:spAutoFit/>
          </a:bodyPr>
          <a:lstStyle/>
          <a:p>
            <a:pPr algn="ctr"/>
            <a:r>
              <a:rPr lang="en-US" sz="8000">
                <a:solidFill>
                  <a:srgbClr val="FFC000"/>
                </a:solidFill>
                <a:latin typeface="Tahoma" panose="020B0604030504040204" pitchFamily="34" charset="0"/>
                <a:ea typeface="Tahoma" panose="020B0604030504040204" pitchFamily="34" charset="0"/>
                <a:cs typeface="Tahoma" panose="020B0604030504040204" pitchFamily="34" charset="0"/>
              </a:rPr>
              <a:t>EM XIN CHÂN THÀNH CẢM ƠN! </a:t>
            </a:r>
          </a:p>
        </p:txBody>
      </p:sp>
    </p:spTree>
    <p:extLst>
      <p:ext uri="{BB962C8B-B14F-4D97-AF65-F5344CB8AC3E}">
        <p14:creationId xmlns:p14="http://schemas.microsoft.com/office/powerpoint/2010/main" val="1195479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Đồ họa 8">
            <a:extLst>
              <a:ext uri="{FF2B5EF4-FFF2-40B4-BE49-F238E27FC236}">
                <a16:creationId xmlns:a16="http://schemas.microsoft.com/office/drawing/2014/main" id="{35127EDA-5861-47AB-8729-620CFC7DAC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1431" y="816337"/>
            <a:ext cx="5225327" cy="5225327"/>
          </a:xfrm>
          <a:prstGeom prst="rect">
            <a:avLst/>
          </a:prstGeom>
        </p:spPr>
      </p:pic>
      <p:sp>
        <p:nvSpPr>
          <p:cNvPr id="11" name="Hộp Văn bản 10">
            <a:extLst>
              <a:ext uri="{FF2B5EF4-FFF2-40B4-BE49-F238E27FC236}">
                <a16:creationId xmlns:a16="http://schemas.microsoft.com/office/drawing/2014/main" id="{3E80331D-C068-D5F6-3D53-77E44F0FBA61}"/>
              </a:ext>
            </a:extLst>
          </p:cNvPr>
          <p:cNvSpPr txBox="1"/>
          <p:nvPr/>
        </p:nvSpPr>
        <p:spPr>
          <a:xfrm>
            <a:off x="0" y="-6403"/>
            <a:ext cx="12192000" cy="707886"/>
          </a:xfrm>
          <a:prstGeom prst="rect">
            <a:avLst/>
          </a:prstGeom>
          <a:solidFill>
            <a:srgbClr val="003865"/>
          </a:solidFill>
        </p:spPr>
        <p:txBody>
          <a:bodyPr wrap="square" rtlCol="0">
            <a:spAutoFit/>
          </a:bodyPr>
          <a:lstStyle/>
          <a:p>
            <a:pPr algn="ctr"/>
            <a:r>
              <a:rPr lang="en-US" sz="2000">
                <a:solidFill>
                  <a:schemeClr val="bg1"/>
                </a:solidFill>
              </a:rPr>
              <a:t>ĐẠI HỌC THÁI NGUYÊN</a:t>
            </a:r>
          </a:p>
          <a:p>
            <a:pPr algn="ctr"/>
            <a:r>
              <a:rPr lang="en-US" sz="2000" b="1">
                <a:solidFill>
                  <a:schemeClr val="bg1"/>
                </a:solidFill>
              </a:rPr>
              <a:t>TRƯỜNG ĐẠI HỌC CÔNG NGHỆ THÔNG TIN VÀ TRUYỀN THÔNG</a:t>
            </a:r>
            <a:endParaRPr lang="vi-VN" sz="2000" b="1">
              <a:solidFill>
                <a:schemeClr val="bg1"/>
              </a:solidFill>
            </a:endParaRPr>
          </a:p>
        </p:txBody>
      </p:sp>
      <p:sp>
        <p:nvSpPr>
          <p:cNvPr id="10" name="Hình chữ nhật: Góc Tròn 9">
            <a:extLst>
              <a:ext uri="{FF2B5EF4-FFF2-40B4-BE49-F238E27FC236}">
                <a16:creationId xmlns:a16="http://schemas.microsoft.com/office/drawing/2014/main" id="{8893CC60-FD7B-C629-EA3F-4C56EB2C32AD}"/>
              </a:ext>
            </a:extLst>
          </p:cNvPr>
          <p:cNvSpPr/>
          <p:nvPr/>
        </p:nvSpPr>
        <p:spPr>
          <a:xfrm>
            <a:off x="2177716" y="2880826"/>
            <a:ext cx="1556084" cy="1792773"/>
          </a:xfrm>
          <a:prstGeom prst="roundRect">
            <a:avLst/>
          </a:prstGeom>
          <a:solidFill>
            <a:schemeClr val="bg2">
              <a:alpha val="75000"/>
            </a:schemeClr>
          </a:solidFill>
          <a:ln w="63500">
            <a:solidFill>
              <a:schemeClr val="bg1"/>
            </a:solidFill>
          </a:ln>
          <a:effectLst>
            <a:outerShdw blurRad="76200" dist="50800" dir="5400000" sx="8000" sy="8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en-US" sz="2400" b="1">
                <a:ln w="9525">
                  <a:solidFill>
                    <a:schemeClr val="bg1"/>
                  </a:solidFill>
                  <a:prstDash val="solid"/>
                </a:ln>
                <a:solidFill>
                  <a:srgbClr val="003865"/>
                </a:solidFill>
                <a:effectLst>
                  <a:outerShdw blurRad="12700" dist="38100" dir="2700000" algn="tl" rotWithShape="0">
                    <a:schemeClr val="bg1">
                      <a:lumMod val="50000"/>
                    </a:schemeClr>
                  </a:outerShdw>
                </a:effectLst>
                <a:latin typeface="Tahoma" panose="020B0604030504040204" pitchFamily="34" charset="0"/>
                <a:ea typeface="Tahoma" panose="020B0604030504040204" pitchFamily="34" charset="0"/>
                <a:cs typeface="Tahoma" panose="020B0604030504040204" pitchFamily="34" charset="0"/>
              </a:rPr>
              <a:t>ĐẶT VẤN ĐỀ</a:t>
            </a:r>
          </a:p>
        </p:txBody>
      </p:sp>
      <p:sp>
        <p:nvSpPr>
          <p:cNvPr id="15" name="Hình chữ nhật: Góc Tròn 14">
            <a:extLst>
              <a:ext uri="{FF2B5EF4-FFF2-40B4-BE49-F238E27FC236}">
                <a16:creationId xmlns:a16="http://schemas.microsoft.com/office/drawing/2014/main" id="{66749146-EB29-0202-026F-D2C62E79EF43}"/>
              </a:ext>
            </a:extLst>
          </p:cNvPr>
          <p:cNvSpPr/>
          <p:nvPr/>
        </p:nvSpPr>
        <p:spPr>
          <a:xfrm>
            <a:off x="4838700" y="2013079"/>
            <a:ext cx="6108699" cy="867747"/>
          </a:xfrm>
          <a:prstGeom prst="roundRect">
            <a:avLst/>
          </a:prstGeom>
          <a:solidFill>
            <a:schemeClr val="bg2">
              <a:alpha val="75000"/>
            </a:schemeClr>
          </a:solidFill>
          <a:ln w="63500">
            <a:solidFill>
              <a:schemeClr val="bg1"/>
            </a:solidFill>
          </a:ln>
          <a:effectLst>
            <a:outerShdw blurRad="76200" dist="50800" dir="5400000" sx="8000" sy="8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en-US" sz="2400" b="1">
                <a:ln w="9525">
                  <a:solidFill>
                    <a:schemeClr val="bg1"/>
                  </a:solidFill>
                  <a:prstDash val="solid"/>
                </a:ln>
                <a:solidFill>
                  <a:srgbClr val="003865"/>
                </a:solidFill>
                <a:effectLst>
                  <a:outerShdw blurRad="12700" dist="38100" dir="2700000" algn="tl" rotWithShape="0">
                    <a:schemeClr val="bg1">
                      <a:lumMod val="50000"/>
                    </a:schemeClr>
                  </a:outerShdw>
                </a:effectLst>
                <a:latin typeface="Tahoma" panose="020B0604030504040204" pitchFamily="34" charset="0"/>
                <a:ea typeface="Tahoma" panose="020B0604030504040204" pitchFamily="34" charset="0"/>
                <a:cs typeface="Tahoma" panose="020B0604030504040204" pitchFamily="34" charset="0"/>
              </a:rPr>
              <a:t>TÌNH HÌNH BỆNH LAO TẠI VIỆT NAM</a:t>
            </a:r>
          </a:p>
        </p:txBody>
      </p:sp>
      <p:sp>
        <p:nvSpPr>
          <p:cNvPr id="16" name="Hình chữ nhật: Góc Tròn 15">
            <a:extLst>
              <a:ext uri="{FF2B5EF4-FFF2-40B4-BE49-F238E27FC236}">
                <a16:creationId xmlns:a16="http://schemas.microsoft.com/office/drawing/2014/main" id="{12479748-062F-B7CA-E4E8-7B7C6BD12563}"/>
              </a:ext>
            </a:extLst>
          </p:cNvPr>
          <p:cNvSpPr/>
          <p:nvPr/>
        </p:nvSpPr>
        <p:spPr>
          <a:xfrm>
            <a:off x="4838699" y="3352800"/>
            <a:ext cx="6108699" cy="867747"/>
          </a:xfrm>
          <a:prstGeom prst="roundRect">
            <a:avLst/>
          </a:prstGeom>
          <a:solidFill>
            <a:schemeClr val="bg2">
              <a:alpha val="75000"/>
            </a:schemeClr>
          </a:solidFill>
          <a:ln w="63500">
            <a:solidFill>
              <a:schemeClr val="bg1"/>
            </a:solidFill>
          </a:ln>
          <a:effectLst>
            <a:outerShdw blurRad="76200" dist="50800" dir="5400000" sx="8000" sy="8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en-US" sz="2400" b="1">
                <a:ln w="9525">
                  <a:solidFill>
                    <a:schemeClr val="bg1"/>
                  </a:solidFill>
                  <a:prstDash val="solid"/>
                </a:ln>
                <a:solidFill>
                  <a:srgbClr val="003865"/>
                </a:solidFill>
                <a:effectLst>
                  <a:outerShdw blurRad="12700" dist="38100" dir="2700000" algn="tl" rotWithShape="0">
                    <a:schemeClr val="bg1">
                      <a:lumMod val="50000"/>
                    </a:schemeClr>
                  </a:outerShdw>
                </a:effectLst>
                <a:latin typeface="Tahoma" panose="020B0604030504040204" pitchFamily="34" charset="0"/>
                <a:ea typeface="Tahoma" panose="020B0604030504040204" pitchFamily="34" charset="0"/>
                <a:cs typeface="Tahoma" panose="020B0604030504040204" pitchFamily="34" charset="0"/>
              </a:rPr>
              <a:t>SỰ CẦN THIẾT CỦA NGHIÊN CỨU</a:t>
            </a:r>
          </a:p>
        </p:txBody>
      </p:sp>
      <p:sp>
        <p:nvSpPr>
          <p:cNvPr id="17" name="Hình chữ nhật: Góc Tròn 16">
            <a:extLst>
              <a:ext uri="{FF2B5EF4-FFF2-40B4-BE49-F238E27FC236}">
                <a16:creationId xmlns:a16="http://schemas.microsoft.com/office/drawing/2014/main" id="{DB51D136-58E8-69D4-13DA-FAA288D822A8}"/>
              </a:ext>
            </a:extLst>
          </p:cNvPr>
          <p:cNvSpPr/>
          <p:nvPr/>
        </p:nvSpPr>
        <p:spPr>
          <a:xfrm>
            <a:off x="4838698" y="4644960"/>
            <a:ext cx="6108699" cy="867747"/>
          </a:xfrm>
          <a:prstGeom prst="roundRect">
            <a:avLst/>
          </a:prstGeom>
          <a:solidFill>
            <a:schemeClr val="bg2">
              <a:alpha val="75000"/>
            </a:schemeClr>
          </a:solidFill>
          <a:ln w="63500">
            <a:solidFill>
              <a:schemeClr val="bg1"/>
            </a:solidFill>
          </a:ln>
          <a:effectLst>
            <a:outerShdw blurRad="76200" dist="50800" dir="5400000" sx="8000" sy="8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en-US" sz="2400" b="1">
                <a:ln w="9525">
                  <a:solidFill>
                    <a:schemeClr val="bg1"/>
                  </a:solidFill>
                  <a:prstDash val="solid"/>
                </a:ln>
                <a:solidFill>
                  <a:srgbClr val="003865"/>
                </a:solidFill>
                <a:effectLst>
                  <a:outerShdw blurRad="12700" dist="38100" dir="2700000" algn="tl" rotWithShape="0">
                    <a:schemeClr val="bg1">
                      <a:lumMod val="50000"/>
                    </a:schemeClr>
                  </a:outerShdw>
                </a:effectLst>
                <a:latin typeface="Tahoma" panose="020B0604030504040204" pitchFamily="34" charset="0"/>
                <a:ea typeface="Tahoma" panose="020B0604030504040204" pitchFamily="34" charset="0"/>
                <a:cs typeface="Tahoma" panose="020B0604030504040204" pitchFamily="34" charset="0"/>
              </a:rPr>
              <a:t>BÀI TOÁN CHẨN ĐOÁN BỆNH LAO</a:t>
            </a:r>
          </a:p>
        </p:txBody>
      </p:sp>
      <p:cxnSp>
        <p:nvCxnSpPr>
          <p:cNvPr id="19" name="Đường kết nối: Mũi tên Gấp khúc 18">
            <a:extLst>
              <a:ext uri="{FF2B5EF4-FFF2-40B4-BE49-F238E27FC236}">
                <a16:creationId xmlns:a16="http://schemas.microsoft.com/office/drawing/2014/main" id="{20C16012-03A9-3718-5E76-9A49C80ADAFB}"/>
              </a:ext>
            </a:extLst>
          </p:cNvPr>
          <p:cNvCxnSpPr>
            <a:stCxn id="10" idx="3"/>
            <a:endCxn id="15" idx="1"/>
          </p:cNvCxnSpPr>
          <p:nvPr/>
        </p:nvCxnSpPr>
        <p:spPr>
          <a:xfrm flipV="1">
            <a:off x="3733800" y="2446953"/>
            <a:ext cx="1104900" cy="1330260"/>
          </a:xfrm>
          <a:prstGeom prst="bent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Đường kết nối: Mũi tên Gấp khúc 20">
            <a:extLst>
              <a:ext uri="{FF2B5EF4-FFF2-40B4-BE49-F238E27FC236}">
                <a16:creationId xmlns:a16="http://schemas.microsoft.com/office/drawing/2014/main" id="{92772755-5F83-04F2-2E4F-7C4393BFA35C}"/>
              </a:ext>
            </a:extLst>
          </p:cNvPr>
          <p:cNvCxnSpPr>
            <a:stCxn id="10" idx="3"/>
            <a:endCxn id="16" idx="1"/>
          </p:cNvCxnSpPr>
          <p:nvPr/>
        </p:nvCxnSpPr>
        <p:spPr>
          <a:xfrm>
            <a:off x="3733800" y="3777213"/>
            <a:ext cx="1104899" cy="9461"/>
          </a:xfrm>
          <a:prstGeom prst="bent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Đường kết nối: Mũi tên Gấp khúc 22">
            <a:extLst>
              <a:ext uri="{FF2B5EF4-FFF2-40B4-BE49-F238E27FC236}">
                <a16:creationId xmlns:a16="http://schemas.microsoft.com/office/drawing/2014/main" id="{7A9BC289-972F-BA03-AF52-1E5A9B265F10}"/>
              </a:ext>
            </a:extLst>
          </p:cNvPr>
          <p:cNvCxnSpPr>
            <a:stCxn id="10" idx="3"/>
            <a:endCxn id="17" idx="1"/>
          </p:cNvCxnSpPr>
          <p:nvPr/>
        </p:nvCxnSpPr>
        <p:spPr>
          <a:xfrm>
            <a:off x="3733800" y="3777213"/>
            <a:ext cx="1104898" cy="1301621"/>
          </a:xfrm>
          <a:prstGeom prst="bent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659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Đồ họa 8">
            <a:extLst>
              <a:ext uri="{FF2B5EF4-FFF2-40B4-BE49-F238E27FC236}">
                <a16:creationId xmlns:a16="http://schemas.microsoft.com/office/drawing/2014/main" id="{35127EDA-5861-47AB-8729-620CFC7DAC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1431" y="816337"/>
            <a:ext cx="5225327" cy="5225327"/>
          </a:xfrm>
          <a:prstGeom prst="rect">
            <a:avLst/>
          </a:prstGeom>
        </p:spPr>
      </p:pic>
      <p:sp>
        <p:nvSpPr>
          <p:cNvPr id="6" name="Hộp Văn bản 5">
            <a:extLst>
              <a:ext uri="{FF2B5EF4-FFF2-40B4-BE49-F238E27FC236}">
                <a16:creationId xmlns:a16="http://schemas.microsoft.com/office/drawing/2014/main" id="{584B38A1-DDBC-1F28-41E7-C1C091A2BE29}"/>
              </a:ext>
            </a:extLst>
          </p:cNvPr>
          <p:cNvSpPr txBox="1"/>
          <p:nvPr/>
        </p:nvSpPr>
        <p:spPr>
          <a:xfrm>
            <a:off x="1" y="0"/>
            <a:ext cx="12192000" cy="707886"/>
          </a:xfrm>
          <a:prstGeom prst="rect">
            <a:avLst/>
          </a:prstGeom>
          <a:solidFill>
            <a:srgbClr val="003865"/>
          </a:solidFill>
        </p:spPr>
        <p:txBody>
          <a:bodyPr wrap="square" rtlCol="0">
            <a:spAutoFit/>
          </a:bodyPr>
          <a:lstStyle/>
          <a:p>
            <a:pPr algn="ctr"/>
            <a:r>
              <a:rPr lang="en-US" sz="2000">
                <a:solidFill>
                  <a:schemeClr val="bg1"/>
                </a:solidFill>
              </a:rPr>
              <a:t>ĐẠI HỌC THÁI NGUYÊN</a:t>
            </a:r>
          </a:p>
          <a:p>
            <a:pPr algn="ctr"/>
            <a:r>
              <a:rPr lang="en-US" sz="2000" b="1">
                <a:solidFill>
                  <a:schemeClr val="bg1"/>
                </a:solidFill>
              </a:rPr>
              <a:t>TRƯỜNG ĐẠI HỌC CÔNG NGHỆ THÔNG TIN VÀ TRUYỀN THÔNG</a:t>
            </a:r>
            <a:endParaRPr lang="vi-VN" sz="2000" b="1">
              <a:solidFill>
                <a:schemeClr val="bg1"/>
              </a:solidFill>
            </a:endParaRPr>
          </a:p>
        </p:txBody>
      </p:sp>
      <p:sp>
        <p:nvSpPr>
          <p:cNvPr id="3" name="Hình chữ nhật: Góc Tròn 2">
            <a:extLst>
              <a:ext uri="{FF2B5EF4-FFF2-40B4-BE49-F238E27FC236}">
                <a16:creationId xmlns:a16="http://schemas.microsoft.com/office/drawing/2014/main" id="{9810B0EF-8398-E1C7-36E1-3DE360A72E82}"/>
              </a:ext>
            </a:extLst>
          </p:cNvPr>
          <p:cNvSpPr/>
          <p:nvPr/>
        </p:nvSpPr>
        <p:spPr>
          <a:xfrm>
            <a:off x="2177716" y="2880826"/>
            <a:ext cx="1556084" cy="1792773"/>
          </a:xfrm>
          <a:prstGeom prst="roundRect">
            <a:avLst/>
          </a:prstGeom>
          <a:solidFill>
            <a:schemeClr val="bg2">
              <a:alpha val="75000"/>
            </a:schemeClr>
          </a:solidFill>
          <a:ln w="63500">
            <a:solidFill>
              <a:schemeClr val="bg1"/>
            </a:solidFill>
          </a:ln>
          <a:effectLst>
            <a:outerShdw blurRad="76200" dist="50800" dir="5400000" sx="8000" sy="8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en-US" sz="2400" b="1">
                <a:ln w="9525">
                  <a:solidFill>
                    <a:schemeClr val="bg1"/>
                  </a:solidFill>
                  <a:prstDash val="solid"/>
                </a:ln>
                <a:solidFill>
                  <a:srgbClr val="003865"/>
                </a:solidFill>
                <a:effectLst>
                  <a:outerShdw blurRad="12700" dist="38100" dir="2700000" algn="tl" rotWithShape="0">
                    <a:schemeClr val="bg1">
                      <a:lumMod val="50000"/>
                    </a:schemeClr>
                  </a:outerShdw>
                </a:effectLst>
                <a:latin typeface="Tahoma" panose="020B0604030504040204" pitchFamily="34" charset="0"/>
                <a:ea typeface="Tahoma" panose="020B0604030504040204" pitchFamily="34" charset="0"/>
                <a:cs typeface="Tahoma" panose="020B0604030504040204" pitchFamily="34" charset="0"/>
              </a:rPr>
              <a:t>KHÁI QUÁT VỀ CNN</a:t>
            </a:r>
          </a:p>
        </p:txBody>
      </p:sp>
      <p:sp>
        <p:nvSpPr>
          <p:cNvPr id="4" name="Hình chữ nhật: Góc Tròn 3">
            <a:extLst>
              <a:ext uri="{FF2B5EF4-FFF2-40B4-BE49-F238E27FC236}">
                <a16:creationId xmlns:a16="http://schemas.microsoft.com/office/drawing/2014/main" id="{FEB5373C-2B4F-F112-6ADB-87ECC46E971A}"/>
              </a:ext>
            </a:extLst>
          </p:cNvPr>
          <p:cNvSpPr/>
          <p:nvPr/>
        </p:nvSpPr>
        <p:spPr>
          <a:xfrm>
            <a:off x="4838700" y="2013079"/>
            <a:ext cx="6108699" cy="867747"/>
          </a:xfrm>
          <a:prstGeom prst="roundRect">
            <a:avLst/>
          </a:prstGeom>
          <a:solidFill>
            <a:schemeClr val="bg2">
              <a:alpha val="75000"/>
            </a:schemeClr>
          </a:solidFill>
          <a:ln w="63500">
            <a:solidFill>
              <a:schemeClr val="bg1"/>
            </a:solidFill>
          </a:ln>
          <a:effectLst>
            <a:outerShdw blurRad="76200" dist="50800" dir="5400000" sx="8000" sy="8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en-US" sz="2400" b="1">
                <a:ln w="9525">
                  <a:solidFill>
                    <a:schemeClr val="bg1"/>
                  </a:solidFill>
                  <a:prstDash val="solid"/>
                </a:ln>
                <a:solidFill>
                  <a:srgbClr val="003865"/>
                </a:solidFill>
                <a:effectLst>
                  <a:outerShdw blurRad="12700" dist="38100" dir="2700000" algn="tl" rotWithShape="0">
                    <a:schemeClr val="bg1">
                      <a:lumMod val="50000"/>
                    </a:schemeClr>
                  </a:outerShdw>
                </a:effectLst>
                <a:latin typeface="Tahoma" panose="020B0604030504040204" pitchFamily="34" charset="0"/>
                <a:ea typeface="Tahoma" panose="020B0604030504040204" pitchFamily="34" charset="0"/>
                <a:cs typeface="Tahoma" panose="020B0604030504040204" pitchFamily="34" charset="0"/>
              </a:rPr>
              <a:t>GIỚI THIỆU VỀ CNN</a:t>
            </a:r>
          </a:p>
        </p:txBody>
      </p:sp>
      <p:cxnSp>
        <p:nvCxnSpPr>
          <p:cNvPr id="10" name="Đường kết nối: Mũi tên Gấp khúc 9">
            <a:extLst>
              <a:ext uri="{FF2B5EF4-FFF2-40B4-BE49-F238E27FC236}">
                <a16:creationId xmlns:a16="http://schemas.microsoft.com/office/drawing/2014/main" id="{5E4A243B-6DDA-60FA-CE90-C06271F7FF75}"/>
              </a:ext>
            </a:extLst>
          </p:cNvPr>
          <p:cNvCxnSpPr>
            <a:stCxn id="3" idx="3"/>
            <a:endCxn id="4" idx="1"/>
          </p:cNvCxnSpPr>
          <p:nvPr/>
        </p:nvCxnSpPr>
        <p:spPr>
          <a:xfrm flipV="1">
            <a:off x="3733800" y="2446953"/>
            <a:ext cx="1104900" cy="1330260"/>
          </a:xfrm>
          <a:prstGeom prst="bent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Đường kết nối: Mũi tên Gấp khúc 11">
            <a:extLst>
              <a:ext uri="{FF2B5EF4-FFF2-40B4-BE49-F238E27FC236}">
                <a16:creationId xmlns:a16="http://schemas.microsoft.com/office/drawing/2014/main" id="{C6F11CB5-5508-A76B-F3FC-D47B2B6B0A6F}"/>
              </a:ext>
            </a:extLst>
          </p:cNvPr>
          <p:cNvCxnSpPr>
            <a:cxnSpLocks/>
            <a:stCxn id="3" idx="3"/>
          </p:cNvCxnSpPr>
          <p:nvPr/>
        </p:nvCxnSpPr>
        <p:spPr>
          <a:xfrm>
            <a:off x="3733800" y="3777213"/>
            <a:ext cx="1104898" cy="1301621"/>
          </a:xfrm>
          <a:prstGeom prst="bent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slz="http://schemas.microsoft.com/office/powerpoint/2016/slidezoom" Requires="pslz">
          <p:graphicFrame>
            <p:nvGraphicFramePr>
              <p:cNvPr id="16" name="Phóng to Trang chiếu 15">
                <a:extLst>
                  <a:ext uri="{FF2B5EF4-FFF2-40B4-BE49-F238E27FC236}">
                    <a16:creationId xmlns:a16="http://schemas.microsoft.com/office/drawing/2014/main" id="{99B319AF-CD75-758A-B597-B069F99FFC45}"/>
                  </a:ext>
                </a:extLst>
              </p:cNvPr>
              <p:cNvGraphicFramePr>
                <a:graphicFrameLocks noChangeAspect="1"/>
              </p:cNvGraphicFramePr>
              <p:nvPr>
                <p:extLst>
                  <p:ext uri="{D42A27DB-BD31-4B8C-83A1-F6EECF244321}">
                    <p14:modId xmlns:p14="http://schemas.microsoft.com/office/powerpoint/2010/main" val="4260081466"/>
                  </p:ext>
                </p:extLst>
              </p:nvPr>
            </p:nvGraphicFramePr>
            <p:xfrm>
              <a:off x="4838698" y="4619893"/>
              <a:ext cx="6076615" cy="916401"/>
            </p:xfrm>
            <a:graphic>
              <a:graphicData uri="http://schemas.microsoft.com/office/powerpoint/2016/slidezoom">
                <pslz:sldZm>
                  <pslz:sldZmObj sldId="294" cId="1224295250">
                    <pslz:zmPr id="{8FFCBD47-5C6E-47B3-996C-9411E3E0F2FB}" imageType="cover" transitionDur="100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6076615" cy="916401"/>
                        </a:xfrm>
                        <a:prstGeom prst="rect">
                          <a:avLst/>
                        </a:prstGeom>
                        <a:ln>
                          <a:noFill/>
                        </a:ln>
                      </p166:spPr>
                    </pslz:zmPr>
                  </pslz:sldZmObj>
                </pslz:sldZm>
              </a:graphicData>
            </a:graphic>
          </p:graphicFrame>
        </mc:Choice>
        <mc:Fallback>
          <p:pic>
            <p:nvPicPr>
              <p:cNvPr id="16" name="Phóng to Trang chiếu 15">
                <a:hlinkClick r:id="rId6" action="ppaction://hlinksldjump"/>
                <a:extLst>
                  <a:ext uri="{FF2B5EF4-FFF2-40B4-BE49-F238E27FC236}">
                    <a16:creationId xmlns:a16="http://schemas.microsoft.com/office/drawing/2014/main" id="{99B319AF-CD75-758A-B597-B069F99FFC45}"/>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4838698" y="4619893"/>
                <a:ext cx="6076615" cy="916401"/>
              </a:xfrm>
              <a:prstGeom prst="rect">
                <a:avLst/>
              </a:prstGeom>
              <a:ln>
                <a:noFill/>
              </a:ln>
            </p:spPr>
          </p:pic>
        </mc:Fallback>
      </mc:AlternateContent>
    </p:spTree>
    <p:extLst>
      <p:ext uri="{BB962C8B-B14F-4D97-AF65-F5344CB8AC3E}">
        <p14:creationId xmlns:p14="http://schemas.microsoft.com/office/powerpoint/2010/main" val="3968567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Đồ họa 8">
            <a:extLst>
              <a:ext uri="{FF2B5EF4-FFF2-40B4-BE49-F238E27FC236}">
                <a16:creationId xmlns:a16="http://schemas.microsoft.com/office/drawing/2014/main" id="{35127EDA-5861-47AB-8729-620CFC7DAC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1431" y="816337"/>
            <a:ext cx="5225327" cy="5225327"/>
          </a:xfrm>
          <a:prstGeom prst="rect">
            <a:avLst/>
          </a:prstGeom>
        </p:spPr>
      </p:pic>
      <p:sp>
        <p:nvSpPr>
          <p:cNvPr id="6" name="Hộp Văn bản 5">
            <a:extLst>
              <a:ext uri="{FF2B5EF4-FFF2-40B4-BE49-F238E27FC236}">
                <a16:creationId xmlns:a16="http://schemas.microsoft.com/office/drawing/2014/main" id="{584B38A1-DDBC-1F28-41E7-C1C091A2BE29}"/>
              </a:ext>
            </a:extLst>
          </p:cNvPr>
          <p:cNvSpPr txBox="1"/>
          <p:nvPr/>
        </p:nvSpPr>
        <p:spPr>
          <a:xfrm>
            <a:off x="1" y="0"/>
            <a:ext cx="12192000" cy="707886"/>
          </a:xfrm>
          <a:prstGeom prst="rect">
            <a:avLst/>
          </a:prstGeom>
          <a:solidFill>
            <a:srgbClr val="003865"/>
          </a:solidFill>
        </p:spPr>
        <p:txBody>
          <a:bodyPr wrap="square" rtlCol="0">
            <a:spAutoFit/>
          </a:bodyPr>
          <a:lstStyle/>
          <a:p>
            <a:pPr algn="ctr"/>
            <a:r>
              <a:rPr lang="en-US" sz="2000">
                <a:solidFill>
                  <a:schemeClr val="bg1"/>
                </a:solidFill>
              </a:rPr>
              <a:t>ĐẠI HỌC THÁI NGUYÊN</a:t>
            </a:r>
          </a:p>
          <a:p>
            <a:pPr algn="ctr"/>
            <a:r>
              <a:rPr lang="en-US" sz="2000" b="1">
                <a:solidFill>
                  <a:schemeClr val="bg1"/>
                </a:solidFill>
              </a:rPr>
              <a:t>TRƯỜNG ĐẠI HỌC CÔNG NGHỆ THÔNG TIN VÀ TRUYỀN THÔNG</a:t>
            </a:r>
            <a:endParaRPr lang="vi-VN" sz="2000" b="1">
              <a:solidFill>
                <a:schemeClr val="bg1"/>
              </a:solidFill>
            </a:endParaRPr>
          </a:p>
        </p:txBody>
      </p:sp>
      <p:sp>
        <p:nvSpPr>
          <p:cNvPr id="7" name="Hình chữ nhật: Góc Tròn 6">
            <a:extLst>
              <a:ext uri="{FF2B5EF4-FFF2-40B4-BE49-F238E27FC236}">
                <a16:creationId xmlns:a16="http://schemas.microsoft.com/office/drawing/2014/main" id="{664D554F-D89F-651B-99C6-BF98C719EEB0}"/>
              </a:ext>
            </a:extLst>
          </p:cNvPr>
          <p:cNvSpPr/>
          <p:nvPr/>
        </p:nvSpPr>
        <p:spPr>
          <a:xfrm>
            <a:off x="3041650" y="994136"/>
            <a:ext cx="6108699" cy="867747"/>
          </a:xfrm>
          <a:prstGeom prst="roundRect">
            <a:avLst/>
          </a:prstGeom>
          <a:solidFill>
            <a:schemeClr val="bg2">
              <a:alpha val="75000"/>
            </a:schemeClr>
          </a:solidFill>
          <a:ln w="63500">
            <a:solidFill>
              <a:schemeClr val="bg1"/>
            </a:solidFill>
          </a:ln>
          <a:effectLst>
            <a:outerShdw blurRad="76200" dist="50800" dir="5400000" sx="8000" sy="8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en-US" sz="2400" b="1">
                <a:ln w="9525">
                  <a:solidFill>
                    <a:schemeClr val="bg1"/>
                  </a:solidFill>
                  <a:prstDash val="solid"/>
                </a:ln>
                <a:solidFill>
                  <a:srgbClr val="003865"/>
                </a:solidFill>
                <a:effectLst>
                  <a:outerShdw blurRad="12700" dist="38100" dir="2700000" algn="tl" rotWithShape="0">
                    <a:schemeClr val="bg1">
                      <a:lumMod val="50000"/>
                    </a:schemeClr>
                  </a:outerShdw>
                </a:effectLst>
                <a:latin typeface="Tahoma" panose="020B0604030504040204" pitchFamily="34" charset="0"/>
                <a:ea typeface="Tahoma" panose="020B0604030504040204" pitchFamily="34" charset="0"/>
                <a:cs typeface="Tahoma" panose="020B0604030504040204" pitchFamily="34" charset="0"/>
              </a:rPr>
              <a:t>KIẾN TRÚC MẠNG CNN</a:t>
            </a:r>
          </a:p>
        </p:txBody>
      </p:sp>
      <p:pic>
        <p:nvPicPr>
          <p:cNvPr id="13" name="Hình ảnh 12">
            <a:extLst>
              <a:ext uri="{FF2B5EF4-FFF2-40B4-BE49-F238E27FC236}">
                <a16:creationId xmlns:a16="http://schemas.microsoft.com/office/drawing/2014/main" id="{9A915854-4E65-89B0-D535-6496ACDC05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676" y="2208444"/>
            <a:ext cx="10364646" cy="3639058"/>
          </a:xfrm>
          <a:prstGeom prst="rect">
            <a:avLst/>
          </a:prstGeom>
        </p:spPr>
      </p:pic>
    </p:spTree>
    <p:extLst>
      <p:ext uri="{BB962C8B-B14F-4D97-AF65-F5344CB8AC3E}">
        <p14:creationId xmlns:p14="http://schemas.microsoft.com/office/powerpoint/2010/main" val="1224295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Đồ họa 8">
            <a:extLst>
              <a:ext uri="{FF2B5EF4-FFF2-40B4-BE49-F238E27FC236}">
                <a16:creationId xmlns:a16="http://schemas.microsoft.com/office/drawing/2014/main" id="{35127EDA-5861-47AB-8729-620CFC7DAC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1431" y="816337"/>
            <a:ext cx="5225327" cy="5225327"/>
          </a:xfrm>
          <a:prstGeom prst="rect">
            <a:avLst/>
          </a:prstGeom>
        </p:spPr>
      </p:pic>
      <p:sp>
        <p:nvSpPr>
          <p:cNvPr id="6" name="Hộp Văn bản 5">
            <a:hlinkClick r:id="rId5" action="ppaction://hlinksldjump"/>
            <a:extLst>
              <a:ext uri="{FF2B5EF4-FFF2-40B4-BE49-F238E27FC236}">
                <a16:creationId xmlns:a16="http://schemas.microsoft.com/office/drawing/2014/main" id="{584B38A1-DDBC-1F28-41E7-C1C091A2BE29}"/>
              </a:ext>
            </a:extLst>
          </p:cNvPr>
          <p:cNvSpPr txBox="1"/>
          <p:nvPr/>
        </p:nvSpPr>
        <p:spPr>
          <a:xfrm>
            <a:off x="1" y="0"/>
            <a:ext cx="12192000" cy="707886"/>
          </a:xfrm>
          <a:prstGeom prst="rect">
            <a:avLst/>
          </a:prstGeom>
          <a:solidFill>
            <a:srgbClr val="003865"/>
          </a:solidFill>
        </p:spPr>
        <p:txBody>
          <a:bodyPr wrap="square" rtlCol="0">
            <a:spAutoFit/>
          </a:bodyPr>
          <a:lstStyle/>
          <a:p>
            <a:pPr algn="ctr"/>
            <a:r>
              <a:rPr lang="en-US" sz="2000">
                <a:solidFill>
                  <a:schemeClr val="bg1"/>
                </a:solidFill>
              </a:rPr>
              <a:t>ĐẠI HỌC THÁI NGUYÊN</a:t>
            </a:r>
          </a:p>
          <a:p>
            <a:pPr algn="ctr"/>
            <a:r>
              <a:rPr lang="en-US" sz="2000" b="1">
                <a:solidFill>
                  <a:schemeClr val="bg1"/>
                </a:solidFill>
              </a:rPr>
              <a:t>TRƯỜNG ĐẠI HỌC CÔNG NGHỆ THÔNG TIN VÀ TRUYỀN THÔNG</a:t>
            </a:r>
            <a:endParaRPr lang="vi-VN" sz="2000" b="1">
              <a:solidFill>
                <a:schemeClr val="bg1"/>
              </a:solidFill>
            </a:endParaRPr>
          </a:p>
        </p:txBody>
      </p:sp>
      <p:sp>
        <p:nvSpPr>
          <p:cNvPr id="3" name="Hình chữ nhật: Góc Tròn 2">
            <a:extLst>
              <a:ext uri="{FF2B5EF4-FFF2-40B4-BE49-F238E27FC236}">
                <a16:creationId xmlns:a16="http://schemas.microsoft.com/office/drawing/2014/main" id="{2F57F3EC-F2E6-FE51-8B08-FDF6B6A719C4}"/>
              </a:ext>
            </a:extLst>
          </p:cNvPr>
          <p:cNvSpPr/>
          <p:nvPr/>
        </p:nvSpPr>
        <p:spPr>
          <a:xfrm>
            <a:off x="863600" y="2880826"/>
            <a:ext cx="2870200" cy="1792773"/>
          </a:xfrm>
          <a:prstGeom prst="roundRect">
            <a:avLst/>
          </a:prstGeom>
          <a:solidFill>
            <a:schemeClr val="bg2">
              <a:alpha val="75000"/>
            </a:schemeClr>
          </a:solidFill>
          <a:ln w="63500">
            <a:solidFill>
              <a:schemeClr val="bg1"/>
            </a:solidFill>
          </a:ln>
          <a:effectLst>
            <a:outerShdw blurRad="76200" dist="50800" dir="5400000" sx="8000" sy="8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en-US" sz="2400" b="1">
                <a:ln w="9525">
                  <a:solidFill>
                    <a:schemeClr val="bg1"/>
                  </a:solidFill>
                  <a:prstDash val="solid"/>
                </a:ln>
                <a:solidFill>
                  <a:srgbClr val="003865"/>
                </a:solidFill>
                <a:effectLst>
                  <a:outerShdw blurRad="12700" dist="38100" dir="2700000" algn="tl" rotWithShape="0">
                    <a:schemeClr val="bg1">
                      <a:lumMod val="50000"/>
                    </a:schemeClr>
                  </a:outerShdw>
                </a:effectLst>
                <a:latin typeface="Tahoma" panose="020B0604030504040204" pitchFamily="34" charset="0"/>
                <a:ea typeface="Tahoma" panose="020B0604030504040204" pitchFamily="34" charset="0"/>
                <a:cs typeface="Tahoma" panose="020B0604030504040204" pitchFamily="34" charset="0"/>
              </a:rPr>
              <a:t>MỘT SỐ MÔ HÌNH HỖ TRỢ CHẨN ĐOÁN</a:t>
            </a:r>
          </a:p>
        </p:txBody>
      </p:sp>
      <p:cxnSp>
        <p:nvCxnSpPr>
          <p:cNvPr id="10" name="Đường kết nối: Mũi tên Gấp khúc 9">
            <a:extLst>
              <a:ext uri="{FF2B5EF4-FFF2-40B4-BE49-F238E27FC236}">
                <a16:creationId xmlns:a16="http://schemas.microsoft.com/office/drawing/2014/main" id="{F428A4E9-DEE5-3B2C-2391-C060E155D4E8}"/>
              </a:ext>
            </a:extLst>
          </p:cNvPr>
          <p:cNvCxnSpPr>
            <a:cxnSpLocks/>
            <a:stCxn id="3" idx="3"/>
          </p:cNvCxnSpPr>
          <p:nvPr/>
        </p:nvCxnSpPr>
        <p:spPr>
          <a:xfrm flipV="1">
            <a:off x="3733800" y="2446953"/>
            <a:ext cx="1104900" cy="1330260"/>
          </a:xfrm>
          <a:prstGeom prst="bent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Đường kết nối: Mũi tên Gấp khúc 10">
            <a:extLst>
              <a:ext uri="{FF2B5EF4-FFF2-40B4-BE49-F238E27FC236}">
                <a16:creationId xmlns:a16="http://schemas.microsoft.com/office/drawing/2014/main" id="{0DC2CE5F-38EA-C12C-02B0-47DED48F2AE2}"/>
              </a:ext>
            </a:extLst>
          </p:cNvPr>
          <p:cNvCxnSpPr>
            <a:cxnSpLocks/>
            <a:stCxn id="3" idx="3"/>
          </p:cNvCxnSpPr>
          <p:nvPr/>
        </p:nvCxnSpPr>
        <p:spPr>
          <a:xfrm>
            <a:off x="3733800" y="3777213"/>
            <a:ext cx="1104899" cy="9461"/>
          </a:xfrm>
          <a:prstGeom prst="bent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Đường kết nối: Mũi tên Gấp khúc 11">
            <a:extLst>
              <a:ext uri="{FF2B5EF4-FFF2-40B4-BE49-F238E27FC236}">
                <a16:creationId xmlns:a16="http://schemas.microsoft.com/office/drawing/2014/main" id="{46D38B9B-7421-093D-68DB-CB4B27FB5EF1}"/>
              </a:ext>
            </a:extLst>
          </p:cNvPr>
          <p:cNvCxnSpPr>
            <a:cxnSpLocks/>
            <a:stCxn id="3" idx="3"/>
          </p:cNvCxnSpPr>
          <p:nvPr/>
        </p:nvCxnSpPr>
        <p:spPr>
          <a:xfrm>
            <a:off x="3733800" y="3777213"/>
            <a:ext cx="1104898" cy="1301621"/>
          </a:xfrm>
          <a:prstGeom prst="bent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slz="http://schemas.microsoft.com/office/powerpoint/2016/slidezoom" Requires="pslz">
          <p:graphicFrame>
            <p:nvGraphicFramePr>
              <p:cNvPr id="19" name="Phóng to Trang chiếu 18">
                <a:extLst>
                  <a:ext uri="{FF2B5EF4-FFF2-40B4-BE49-F238E27FC236}">
                    <a16:creationId xmlns:a16="http://schemas.microsoft.com/office/drawing/2014/main" id="{1A497DF7-7A66-5E6C-CB42-C50ABE044734}"/>
                  </a:ext>
                </a:extLst>
              </p:cNvPr>
              <p:cNvGraphicFramePr>
                <a:graphicFrameLocks noChangeAspect="1"/>
              </p:cNvGraphicFramePr>
              <p:nvPr>
                <p:extLst>
                  <p:ext uri="{D42A27DB-BD31-4B8C-83A1-F6EECF244321}">
                    <p14:modId xmlns:p14="http://schemas.microsoft.com/office/powerpoint/2010/main" val="28821061"/>
                  </p:ext>
                </p:extLst>
              </p:nvPr>
            </p:nvGraphicFramePr>
            <p:xfrm>
              <a:off x="4838698" y="1983367"/>
              <a:ext cx="6108698" cy="921239"/>
            </p:xfrm>
            <a:graphic>
              <a:graphicData uri="http://schemas.microsoft.com/office/powerpoint/2016/slidezoom">
                <pslz:sldZm>
                  <pslz:sldZmObj sldId="272" cId="2991813627">
                    <pslz:zmPr id="{73289744-C94B-4DF9-86C1-F242170223A4}" imageType="cover" transitionDur="100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6108698" cy="921239"/>
                        </a:xfrm>
                        <a:prstGeom prst="rect">
                          <a:avLst/>
                        </a:prstGeom>
                        <a:ln>
                          <a:noFill/>
                        </a:ln>
                      </p166:spPr>
                    </pslz:zmPr>
                  </pslz:sldZmObj>
                </pslz:sldZm>
              </a:graphicData>
            </a:graphic>
          </p:graphicFrame>
        </mc:Choice>
        <mc:Fallback>
          <p:pic>
            <p:nvPicPr>
              <p:cNvPr id="19" name="Phóng to Trang chiếu 18">
                <a:hlinkClick r:id="rId7" action="ppaction://hlinksldjump"/>
                <a:extLst>
                  <a:ext uri="{FF2B5EF4-FFF2-40B4-BE49-F238E27FC236}">
                    <a16:creationId xmlns:a16="http://schemas.microsoft.com/office/drawing/2014/main" id="{1A497DF7-7A66-5E6C-CB42-C50ABE044734}"/>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4838698" y="1983367"/>
                <a:ext cx="6108698" cy="921239"/>
              </a:xfrm>
              <a:prstGeom prst="rect">
                <a:avLst/>
              </a:prstGeom>
              <a:ln>
                <a:noFill/>
              </a:ln>
            </p:spPr>
          </p:pic>
        </mc:Fallback>
      </mc:AlternateContent>
      <mc:AlternateContent xmlns:mc="http://schemas.openxmlformats.org/markup-compatibility/2006">
        <mc:Choice xmlns:pslz="http://schemas.microsoft.com/office/powerpoint/2016/slidezoom" Requires="pslz">
          <p:graphicFrame>
            <p:nvGraphicFramePr>
              <p:cNvPr id="21" name="Phóng to Trang chiếu 20">
                <a:extLst>
                  <a:ext uri="{FF2B5EF4-FFF2-40B4-BE49-F238E27FC236}">
                    <a16:creationId xmlns:a16="http://schemas.microsoft.com/office/drawing/2014/main" id="{9CFC5981-F13C-D63F-C709-6A82F6BA24A2}"/>
                  </a:ext>
                </a:extLst>
              </p:cNvPr>
              <p:cNvGraphicFramePr>
                <a:graphicFrameLocks noChangeAspect="1"/>
              </p:cNvGraphicFramePr>
              <p:nvPr>
                <p:extLst>
                  <p:ext uri="{D42A27DB-BD31-4B8C-83A1-F6EECF244321}">
                    <p14:modId xmlns:p14="http://schemas.microsoft.com/office/powerpoint/2010/main" val="1033093652"/>
                  </p:ext>
                </p:extLst>
              </p:nvPr>
            </p:nvGraphicFramePr>
            <p:xfrm>
              <a:off x="4838697" y="3330266"/>
              <a:ext cx="6108698" cy="921239"/>
            </p:xfrm>
            <a:graphic>
              <a:graphicData uri="http://schemas.microsoft.com/office/powerpoint/2016/slidezoom">
                <pslz:sldZm>
                  <pslz:sldZmObj sldId="273" cId="682342769">
                    <pslz:zmPr id="{814FED56-0592-4AB0-B714-5897B8FEF53E}" imageType="cover" transitionDur="1000">
                      <p166:blipFill xmlns:p166="http://schemas.microsoft.com/office/powerpoint/2016/6/main">
                        <a:blip r:embed="rId8">
                          <a:extLst>
                            <a:ext uri="{28A0092B-C50C-407E-A947-70E740481C1C}">
                              <a14:useLocalDpi xmlns:a14="http://schemas.microsoft.com/office/drawing/2010/main" val="0"/>
                            </a:ext>
                          </a:extLst>
                        </a:blip>
                        <a:stretch>
                          <a:fillRect/>
                        </a:stretch>
                      </p166:blipFill>
                      <p166:spPr xmlns:p166="http://schemas.microsoft.com/office/powerpoint/2016/6/main">
                        <a:xfrm>
                          <a:off x="0" y="0"/>
                          <a:ext cx="6108698" cy="921239"/>
                        </a:xfrm>
                        <a:prstGeom prst="rect">
                          <a:avLst/>
                        </a:prstGeom>
                        <a:ln>
                          <a:noFill/>
                        </a:ln>
                      </p166:spPr>
                    </pslz:zmPr>
                  </pslz:sldZmObj>
                </pslz:sldZm>
              </a:graphicData>
            </a:graphic>
          </p:graphicFrame>
        </mc:Choice>
        <mc:Fallback>
          <p:pic>
            <p:nvPicPr>
              <p:cNvPr id="21" name="Phóng to Trang chiếu 20">
                <a:hlinkClick r:id="rId9" action="ppaction://hlinksldjump"/>
                <a:extLst>
                  <a:ext uri="{FF2B5EF4-FFF2-40B4-BE49-F238E27FC236}">
                    <a16:creationId xmlns:a16="http://schemas.microsoft.com/office/drawing/2014/main" id="{9CFC5981-F13C-D63F-C709-6A82F6BA24A2}"/>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4838697" y="3330266"/>
                <a:ext cx="6108698" cy="921239"/>
              </a:xfrm>
              <a:prstGeom prst="rect">
                <a:avLst/>
              </a:prstGeom>
              <a:ln>
                <a:noFill/>
              </a:ln>
            </p:spPr>
          </p:pic>
        </mc:Fallback>
      </mc:AlternateContent>
      <mc:AlternateContent xmlns:mc="http://schemas.openxmlformats.org/markup-compatibility/2006">
        <mc:Choice xmlns:pslz="http://schemas.microsoft.com/office/powerpoint/2016/slidezoom" Requires="pslz">
          <p:graphicFrame>
            <p:nvGraphicFramePr>
              <p:cNvPr id="23" name="Phóng to Trang chiếu 22">
                <a:extLst>
                  <a:ext uri="{FF2B5EF4-FFF2-40B4-BE49-F238E27FC236}">
                    <a16:creationId xmlns:a16="http://schemas.microsoft.com/office/drawing/2014/main" id="{329799D5-508D-5E88-92CB-A715B00BD1F2}"/>
                  </a:ext>
                </a:extLst>
              </p:cNvPr>
              <p:cNvGraphicFramePr>
                <a:graphicFrameLocks noChangeAspect="1"/>
              </p:cNvGraphicFramePr>
              <p:nvPr>
                <p:extLst>
                  <p:ext uri="{D42A27DB-BD31-4B8C-83A1-F6EECF244321}">
                    <p14:modId xmlns:p14="http://schemas.microsoft.com/office/powerpoint/2010/main" val="761030681"/>
                  </p:ext>
                </p:extLst>
              </p:nvPr>
            </p:nvGraphicFramePr>
            <p:xfrm>
              <a:off x="4838697" y="4618693"/>
              <a:ext cx="6102349" cy="920281"/>
            </p:xfrm>
            <a:graphic>
              <a:graphicData uri="http://schemas.microsoft.com/office/powerpoint/2016/slidezoom">
                <pslz:sldZm>
                  <pslz:sldZmObj sldId="277" cId="2145285632">
                    <pslz:zmPr id="{F5770655-4593-44A2-A7C6-47ED5370DDCA}" imageType="cover" transitionDur="1000">
                      <p166:blipFill xmlns:p166="http://schemas.microsoft.com/office/powerpoint/2016/6/main">
                        <a:blip r:embed="rId10">
                          <a:extLst>
                            <a:ext uri="{28A0092B-C50C-407E-A947-70E740481C1C}">
                              <a14:useLocalDpi xmlns:a14="http://schemas.microsoft.com/office/drawing/2010/main" val="0"/>
                            </a:ext>
                          </a:extLst>
                        </a:blip>
                        <a:stretch>
                          <a:fillRect/>
                        </a:stretch>
                      </p166:blipFill>
                      <p166:spPr xmlns:p166="http://schemas.microsoft.com/office/powerpoint/2016/6/main">
                        <a:xfrm>
                          <a:off x="0" y="0"/>
                          <a:ext cx="6102349" cy="920281"/>
                        </a:xfrm>
                        <a:prstGeom prst="rect">
                          <a:avLst/>
                        </a:prstGeom>
                        <a:ln>
                          <a:noFill/>
                        </a:ln>
                      </p166:spPr>
                    </pslz:zmPr>
                  </pslz:sldZmObj>
                </pslz:sldZm>
              </a:graphicData>
            </a:graphic>
          </p:graphicFrame>
        </mc:Choice>
        <mc:Fallback>
          <p:pic>
            <p:nvPicPr>
              <p:cNvPr id="23" name="Phóng to Trang chiếu 22">
                <a:hlinkClick r:id="rId11" action="ppaction://hlinksldjump"/>
                <a:extLst>
                  <a:ext uri="{FF2B5EF4-FFF2-40B4-BE49-F238E27FC236}">
                    <a16:creationId xmlns:a16="http://schemas.microsoft.com/office/drawing/2014/main" id="{329799D5-508D-5E88-92CB-A715B00BD1F2}"/>
                  </a:ext>
                </a:extLst>
              </p:cNvPr>
              <p:cNvPicPr>
                <a:picLocks noGrp="1" noRot="1" noChangeAspect="1" noMove="1" noResize="1" noEditPoints="1" noAdjustHandles="1" noChangeArrowheads="1" noChangeShapeType="1"/>
              </p:cNvPicPr>
              <p:nvPr/>
            </p:nvPicPr>
            <p:blipFill>
              <a:blip r:embed="rId10">
                <a:extLst>
                  <a:ext uri="{28A0092B-C50C-407E-A947-70E740481C1C}">
                    <a14:useLocalDpi xmlns:a14="http://schemas.microsoft.com/office/drawing/2010/main" val="0"/>
                  </a:ext>
                </a:extLst>
              </a:blip>
              <a:stretch>
                <a:fillRect/>
              </a:stretch>
            </p:blipFill>
            <p:spPr>
              <a:xfrm>
                <a:off x="4838697" y="4618693"/>
                <a:ext cx="6102349" cy="920281"/>
              </a:xfrm>
              <a:prstGeom prst="rect">
                <a:avLst/>
              </a:prstGeom>
              <a:ln>
                <a:noFill/>
              </a:ln>
            </p:spPr>
          </p:pic>
        </mc:Fallback>
      </mc:AlternateContent>
    </p:spTree>
    <p:extLst>
      <p:ext uri="{BB962C8B-B14F-4D97-AF65-F5344CB8AC3E}">
        <p14:creationId xmlns:p14="http://schemas.microsoft.com/office/powerpoint/2010/main" val="98746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Đồ họa 8">
            <a:extLst>
              <a:ext uri="{FF2B5EF4-FFF2-40B4-BE49-F238E27FC236}">
                <a16:creationId xmlns:a16="http://schemas.microsoft.com/office/drawing/2014/main" id="{35127EDA-5861-47AB-8729-620CFC7DAC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1431" y="816337"/>
            <a:ext cx="5225327" cy="5225327"/>
          </a:xfrm>
          <a:prstGeom prst="rect">
            <a:avLst/>
          </a:prstGeom>
        </p:spPr>
      </p:pic>
      <p:sp>
        <p:nvSpPr>
          <p:cNvPr id="6" name="Hộp Văn bản 5">
            <a:extLst>
              <a:ext uri="{FF2B5EF4-FFF2-40B4-BE49-F238E27FC236}">
                <a16:creationId xmlns:a16="http://schemas.microsoft.com/office/drawing/2014/main" id="{584B38A1-DDBC-1F28-41E7-C1C091A2BE29}"/>
              </a:ext>
            </a:extLst>
          </p:cNvPr>
          <p:cNvSpPr txBox="1"/>
          <p:nvPr/>
        </p:nvSpPr>
        <p:spPr>
          <a:xfrm>
            <a:off x="1" y="0"/>
            <a:ext cx="12192000" cy="707886"/>
          </a:xfrm>
          <a:prstGeom prst="rect">
            <a:avLst/>
          </a:prstGeom>
          <a:solidFill>
            <a:srgbClr val="003865"/>
          </a:solidFill>
        </p:spPr>
        <p:txBody>
          <a:bodyPr wrap="square" rtlCol="0">
            <a:spAutoFit/>
          </a:bodyPr>
          <a:lstStyle/>
          <a:p>
            <a:pPr algn="ctr"/>
            <a:r>
              <a:rPr lang="en-US" sz="2000">
                <a:solidFill>
                  <a:schemeClr val="bg1"/>
                </a:solidFill>
              </a:rPr>
              <a:t>ĐẠI HỌC THÁI NGUYÊN</a:t>
            </a:r>
          </a:p>
          <a:p>
            <a:pPr algn="ctr"/>
            <a:r>
              <a:rPr lang="en-US" sz="2000" b="1">
                <a:solidFill>
                  <a:schemeClr val="bg1"/>
                </a:solidFill>
              </a:rPr>
              <a:t>TRƯỜNG ĐẠI HỌC CÔNG NGHỆ THÔNG TIN VÀ TRUYỀN THÔNG</a:t>
            </a:r>
            <a:endParaRPr lang="vi-VN" sz="2000" b="1">
              <a:solidFill>
                <a:schemeClr val="bg1"/>
              </a:solidFill>
            </a:endParaRPr>
          </a:p>
        </p:txBody>
      </p:sp>
      <p:sp>
        <p:nvSpPr>
          <p:cNvPr id="8" name="Hình chữ nhật: Góc Tròn 7">
            <a:extLst>
              <a:ext uri="{FF2B5EF4-FFF2-40B4-BE49-F238E27FC236}">
                <a16:creationId xmlns:a16="http://schemas.microsoft.com/office/drawing/2014/main" id="{A86BAB5A-92ED-3DA4-355C-139E8686C194}"/>
              </a:ext>
            </a:extLst>
          </p:cNvPr>
          <p:cNvSpPr/>
          <p:nvPr/>
        </p:nvSpPr>
        <p:spPr>
          <a:xfrm>
            <a:off x="1104900" y="2880826"/>
            <a:ext cx="2628900" cy="1792773"/>
          </a:xfrm>
          <a:prstGeom prst="roundRect">
            <a:avLst/>
          </a:prstGeom>
          <a:solidFill>
            <a:schemeClr val="bg2">
              <a:alpha val="75000"/>
            </a:schemeClr>
          </a:solidFill>
          <a:ln w="63500">
            <a:solidFill>
              <a:schemeClr val="bg1"/>
            </a:solidFill>
          </a:ln>
          <a:effectLst>
            <a:outerShdw blurRad="76200" dist="50800" dir="5400000" sx="8000" sy="8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en-US" sz="2400" b="1">
                <a:ln w="9525">
                  <a:solidFill>
                    <a:schemeClr val="bg1"/>
                  </a:solidFill>
                  <a:prstDash val="solid"/>
                </a:ln>
                <a:solidFill>
                  <a:srgbClr val="003865"/>
                </a:solidFill>
                <a:effectLst>
                  <a:outerShdw blurRad="12700" dist="38100" dir="2700000" algn="tl" rotWithShape="0">
                    <a:schemeClr val="bg1">
                      <a:lumMod val="50000"/>
                    </a:schemeClr>
                  </a:outerShdw>
                </a:effectLst>
                <a:latin typeface="Tahoma" panose="020B0604030504040204" pitchFamily="34" charset="0"/>
                <a:ea typeface="Tahoma" panose="020B0604030504040204" pitchFamily="34" charset="0"/>
                <a:cs typeface="Tahoma" panose="020B0604030504040204" pitchFamily="34" charset="0"/>
              </a:rPr>
              <a:t>MÔ HÌNH VGG</a:t>
            </a:r>
          </a:p>
        </p:txBody>
      </p:sp>
      <p:sp>
        <p:nvSpPr>
          <p:cNvPr id="10" name="Hình chữ nhật: Góc Tròn 9">
            <a:extLst>
              <a:ext uri="{FF2B5EF4-FFF2-40B4-BE49-F238E27FC236}">
                <a16:creationId xmlns:a16="http://schemas.microsoft.com/office/drawing/2014/main" id="{A9BC807C-8612-888C-7239-1A1C2F696C76}"/>
              </a:ext>
            </a:extLst>
          </p:cNvPr>
          <p:cNvSpPr/>
          <p:nvPr/>
        </p:nvSpPr>
        <p:spPr>
          <a:xfrm>
            <a:off x="4838700" y="2013079"/>
            <a:ext cx="6108699" cy="867747"/>
          </a:xfrm>
          <a:prstGeom prst="roundRect">
            <a:avLst/>
          </a:prstGeom>
          <a:solidFill>
            <a:schemeClr val="bg2">
              <a:alpha val="75000"/>
            </a:schemeClr>
          </a:solidFill>
          <a:ln w="63500">
            <a:solidFill>
              <a:schemeClr val="bg1"/>
            </a:solidFill>
          </a:ln>
          <a:effectLst>
            <a:outerShdw blurRad="76200" dist="50800" dir="5400000" sx="8000" sy="8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en-US" sz="2400" b="1">
                <a:ln w="9525">
                  <a:solidFill>
                    <a:schemeClr val="bg1"/>
                  </a:solidFill>
                  <a:prstDash val="solid"/>
                </a:ln>
                <a:solidFill>
                  <a:srgbClr val="003865"/>
                </a:solidFill>
                <a:effectLst>
                  <a:outerShdw blurRad="12700" dist="38100" dir="2700000" algn="tl" rotWithShape="0">
                    <a:schemeClr val="bg1">
                      <a:lumMod val="50000"/>
                    </a:schemeClr>
                  </a:outerShdw>
                </a:effectLst>
                <a:latin typeface="Tahoma" panose="020B0604030504040204" pitchFamily="34" charset="0"/>
                <a:ea typeface="Tahoma" panose="020B0604030504040204" pitchFamily="34" charset="0"/>
                <a:cs typeface="Tahoma" panose="020B0604030504040204" pitchFamily="34" charset="0"/>
              </a:rPr>
              <a:t>MÔ HÌNH VGG LÀ GÌ?</a:t>
            </a:r>
          </a:p>
        </p:txBody>
      </p:sp>
      <p:sp>
        <p:nvSpPr>
          <p:cNvPr id="14" name="Hình chữ nhật: Góc Tròn 13">
            <a:extLst>
              <a:ext uri="{FF2B5EF4-FFF2-40B4-BE49-F238E27FC236}">
                <a16:creationId xmlns:a16="http://schemas.microsoft.com/office/drawing/2014/main" id="{706371CD-7964-B63A-F82A-40A45CB432B5}"/>
              </a:ext>
            </a:extLst>
          </p:cNvPr>
          <p:cNvSpPr/>
          <p:nvPr/>
        </p:nvSpPr>
        <p:spPr>
          <a:xfrm>
            <a:off x="4838698" y="4644960"/>
            <a:ext cx="6108699" cy="867747"/>
          </a:xfrm>
          <a:prstGeom prst="roundRect">
            <a:avLst/>
          </a:prstGeom>
          <a:solidFill>
            <a:schemeClr val="bg2">
              <a:alpha val="75000"/>
            </a:schemeClr>
          </a:solidFill>
          <a:ln w="63500">
            <a:solidFill>
              <a:schemeClr val="bg1"/>
            </a:solidFill>
          </a:ln>
          <a:effectLst>
            <a:outerShdw blurRad="76200" dist="50800" dir="5400000" sx="8000" sy="8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en-US" sz="2400" b="1">
                <a:ln w="9525">
                  <a:solidFill>
                    <a:schemeClr val="bg1"/>
                  </a:solidFill>
                  <a:prstDash val="solid"/>
                </a:ln>
                <a:solidFill>
                  <a:srgbClr val="003865"/>
                </a:solidFill>
                <a:effectLst>
                  <a:outerShdw blurRad="12700" dist="38100" dir="2700000" algn="tl" rotWithShape="0">
                    <a:schemeClr val="bg1">
                      <a:lumMod val="50000"/>
                    </a:schemeClr>
                  </a:outerShdw>
                </a:effectLst>
                <a:latin typeface="Tahoma" panose="020B0604030504040204" pitchFamily="34" charset="0"/>
                <a:ea typeface="Tahoma" panose="020B0604030504040204" pitchFamily="34" charset="0"/>
                <a:cs typeface="Tahoma" panose="020B0604030504040204" pitchFamily="34" charset="0"/>
              </a:rPr>
              <a:t>ƯU NHƯỢC ĐIỂM CỦA MÔ HÌNH VGG</a:t>
            </a:r>
          </a:p>
        </p:txBody>
      </p:sp>
      <p:cxnSp>
        <p:nvCxnSpPr>
          <p:cNvPr id="15" name="Đường kết nối: Mũi tên Gấp khúc 14">
            <a:extLst>
              <a:ext uri="{FF2B5EF4-FFF2-40B4-BE49-F238E27FC236}">
                <a16:creationId xmlns:a16="http://schemas.microsoft.com/office/drawing/2014/main" id="{8C5A16FC-C815-B5F3-0343-26E06EB5954D}"/>
              </a:ext>
            </a:extLst>
          </p:cNvPr>
          <p:cNvCxnSpPr>
            <a:cxnSpLocks/>
            <a:stCxn id="8" idx="3"/>
            <a:endCxn id="10" idx="1"/>
          </p:cNvCxnSpPr>
          <p:nvPr/>
        </p:nvCxnSpPr>
        <p:spPr>
          <a:xfrm flipV="1">
            <a:off x="3733800" y="2446953"/>
            <a:ext cx="1104900" cy="1330260"/>
          </a:xfrm>
          <a:prstGeom prst="bent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Đường kết nối: Mũi tên Gấp khúc 15">
            <a:extLst>
              <a:ext uri="{FF2B5EF4-FFF2-40B4-BE49-F238E27FC236}">
                <a16:creationId xmlns:a16="http://schemas.microsoft.com/office/drawing/2014/main" id="{6EC26CAF-FC45-E594-0F5F-2270E7B8B7CF}"/>
              </a:ext>
            </a:extLst>
          </p:cNvPr>
          <p:cNvCxnSpPr>
            <a:cxnSpLocks/>
            <a:stCxn id="8" idx="3"/>
          </p:cNvCxnSpPr>
          <p:nvPr/>
        </p:nvCxnSpPr>
        <p:spPr>
          <a:xfrm>
            <a:off x="3733800" y="3777213"/>
            <a:ext cx="1104899" cy="9461"/>
          </a:xfrm>
          <a:prstGeom prst="bent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Đường kết nối: Mũi tên Gấp khúc 16">
            <a:extLst>
              <a:ext uri="{FF2B5EF4-FFF2-40B4-BE49-F238E27FC236}">
                <a16:creationId xmlns:a16="http://schemas.microsoft.com/office/drawing/2014/main" id="{15ABE792-C72D-303B-AE20-5F64465CFC88}"/>
              </a:ext>
            </a:extLst>
          </p:cNvPr>
          <p:cNvCxnSpPr>
            <a:cxnSpLocks/>
            <a:stCxn id="8" idx="3"/>
            <a:endCxn id="14" idx="1"/>
          </p:cNvCxnSpPr>
          <p:nvPr/>
        </p:nvCxnSpPr>
        <p:spPr>
          <a:xfrm>
            <a:off x="3733800" y="3777213"/>
            <a:ext cx="1104898" cy="1301621"/>
          </a:xfrm>
          <a:prstGeom prst="bent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slz="http://schemas.microsoft.com/office/powerpoint/2016/slidezoom" Requires="pslz">
          <p:graphicFrame>
            <p:nvGraphicFramePr>
              <p:cNvPr id="24" name="Phóng to Trang chiếu 23">
                <a:extLst>
                  <a:ext uri="{FF2B5EF4-FFF2-40B4-BE49-F238E27FC236}">
                    <a16:creationId xmlns:a16="http://schemas.microsoft.com/office/drawing/2014/main" id="{2FAEF418-B5BA-150C-A0A6-981C41ECDFCE}"/>
                  </a:ext>
                </a:extLst>
              </p:cNvPr>
              <p:cNvGraphicFramePr>
                <a:graphicFrameLocks noChangeAspect="1"/>
              </p:cNvGraphicFramePr>
              <p:nvPr>
                <p:extLst>
                  <p:ext uri="{D42A27DB-BD31-4B8C-83A1-F6EECF244321}">
                    <p14:modId xmlns:p14="http://schemas.microsoft.com/office/powerpoint/2010/main" val="2267611377"/>
                  </p:ext>
                </p:extLst>
              </p:nvPr>
            </p:nvGraphicFramePr>
            <p:xfrm>
              <a:off x="4838697" y="3304074"/>
              <a:ext cx="6108699" cy="921239"/>
            </p:xfrm>
            <a:graphic>
              <a:graphicData uri="http://schemas.microsoft.com/office/powerpoint/2016/slidezoom">
                <pslz:sldZm>
                  <pslz:sldZmObj sldId="295" cId="2521070337">
                    <pslz:zmPr id="{D70A9A1F-054D-41F6-A489-832566982F61}" imageType="cover" transitionDur="100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6108699" cy="921239"/>
                        </a:xfrm>
                        <a:prstGeom prst="rect">
                          <a:avLst/>
                        </a:prstGeom>
                        <a:ln>
                          <a:noFill/>
                        </a:ln>
                      </p166:spPr>
                    </pslz:zmPr>
                  </pslz:sldZmObj>
                </pslz:sldZm>
              </a:graphicData>
            </a:graphic>
          </p:graphicFrame>
        </mc:Choice>
        <mc:Fallback>
          <p:pic>
            <p:nvPicPr>
              <p:cNvPr id="24" name="Phóng to Trang chiếu 23">
                <a:hlinkClick r:id="rId6" action="ppaction://hlinksldjump"/>
                <a:extLst>
                  <a:ext uri="{FF2B5EF4-FFF2-40B4-BE49-F238E27FC236}">
                    <a16:creationId xmlns:a16="http://schemas.microsoft.com/office/drawing/2014/main" id="{2FAEF418-B5BA-150C-A0A6-981C41ECDFCE}"/>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4838697" y="3304074"/>
                <a:ext cx="6108699" cy="921239"/>
              </a:xfrm>
              <a:prstGeom prst="rect">
                <a:avLst/>
              </a:prstGeom>
              <a:ln>
                <a:noFill/>
              </a:ln>
            </p:spPr>
          </p:pic>
        </mc:Fallback>
      </mc:AlternateContent>
    </p:spTree>
    <p:extLst>
      <p:ext uri="{BB962C8B-B14F-4D97-AF65-F5344CB8AC3E}">
        <p14:creationId xmlns:p14="http://schemas.microsoft.com/office/powerpoint/2010/main" val="2991813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Đồ họa 8">
            <a:extLst>
              <a:ext uri="{FF2B5EF4-FFF2-40B4-BE49-F238E27FC236}">
                <a16:creationId xmlns:a16="http://schemas.microsoft.com/office/drawing/2014/main" id="{35127EDA-5861-47AB-8729-620CFC7DAC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1431" y="816337"/>
            <a:ext cx="5225327" cy="5225327"/>
          </a:xfrm>
          <a:prstGeom prst="rect">
            <a:avLst/>
          </a:prstGeom>
        </p:spPr>
      </p:pic>
      <p:sp>
        <p:nvSpPr>
          <p:cNvPr id="6" name="Hộp Văn bản 5">
            <a:extLst>
              <a:ext uri="{FF2B5EF4-FFF2-40B4-BE49-F238E27FC236}">
                <a16:creationId xmlns:a16="http://schemas.microsoft.com/office/drawing/2014/main" id="{584B38A1-DDBC-1F28-41E7-C1C091A2BE29}"/>
              </a:ext>
            </a:extLst>
          </p:cNvPr>
          <p:cNvSpPr txBox="1"/>
          <p:nvPr/>
        </p:nvSpPr>
        <p:spPr>
          <a:xfrm>
            <a:off x="1" y="0"/>
            <a:ext cx="12192000" cy="707886"/>
          </a:xfrm>
          <a:prstGeom prst="rect">
            <a:avLst/>
          </a:prstGeom>
          <a:solidFill>
            <a:srgbClr val="003865"/>
          </a:solidFill>
        </p:spPr>
        <p:txBody>
          <a:bodyPr wrap="square" rtlCol="0">
            <a:spAutoFit/>
          </a:bodyPr>
          <a:lstStyle/>
          <a:p>
            <a:pPr algn="ctr"/>
            <a:r>
              <a:rPr lang="en-US" sz="2000">
                <a:solidFill>
                  <a:schemeClr val="bg1"/>
                </a:solidFill>
              </a:rPr>
              <a:t>ĐẠI HỌC THÁI NGUYÊN</a:t>
            </a:r>
          </a:p>
          <a:p>
            <a:pPr algn="ctr"/>
            <a:r>
              <a:rPr lang="en-US" sz="2000" b="1">
                <a:solidFill>
                  <a:schemeClr val="bg1"/>
                </a:solidFill>
              </a:rPr>
              <a:t>TRƯỜNG ĐẠI HỌC CÔNG NGHỆ THÔNG TIN VÀ TRUYỀN THÔNG</a:t>
            </a:r>
            <a:endParaRPr lang="vi-VN" sz="2000" b="1">
              <a:solidFill>
                <a:schemeClr val="bg1"/>
              </a:solidFill>
            </a:endParaRPr>
          </a:p>
        </p:txBody>
      </p:sp>
      <p:pic>
        <p:nvPicPr>
          <p:cNvPr id="13" name="Hình ảnh 12">
            <a:extLst>
              <a:ext uri="{FF2B5EF4-FFF2-40B4-BE49-F238E27FC236}">
                <a16:creationId xmlns:a16="http://schemas.microsoft.com/office/drawing/2014/main" id="{F2938512-6E5C-B784-5CE7-CF9948CF8D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7387" y="2095259"/>
            <a:ext cx="7226707" cy="4054856"/>
          </a:xfrm>
          <a:prstGeom prst="rect">
            <a:avLst/>
          </a:prstGeom>
        </p:spPr>
      </p:pic>
      <p:sp>
        <p:nvSpPr>
          <p:cNvPr id="12" name="Hình chữ nhật: Góc Tròn 11">
            <a:extLst>
              <a:ext uri="{FF2B5EF4-FFF2-40B4-BE49-F238E27FC236}">
                <a16:creationId xmlns:a16="http://schemas.microsoft.com/office/drawing/2014/main" id="{4D58D383-2317-433E-A0A5-AF2969AAF8CB}"/>
              </a:ext>
            </a:extLst>
          </p:cNvPr>
          <p:cNvSpPr/>
          <p:nvPr/>
        </p:nvSpPr>
        <p:spPr>
          <a:xfrm>
            <a:off x="2496220" y="1023865"/>
            <a:ext cx="6108699" cy="867747"/>
          </a:xfrm>
          <a:prstGeom prst="roundRect">
            <a:avLst/>
          </a:prstGeom>
          <a:solidFill>
            <a:schemeClr val="bg2">
              <a:alpha val="75000"/>
            </a:schemeClr>
          </a:solidFill>
          <a:ln w="63500">
            <a:solidFill>
              <a:schemeClr val="bg1"/>
            </a:solidFill>
          </a:ln>
          <a:effectLst>
            <a:outerShdw blurRad="76200" dist="50800" dir="5400000" sx="8000" sy="8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en-US" sz="2400" b="1">
                <a:ln w="9525">
                  <a:solidFill>
                    <a:schemeClr val="bg1"/>
                  </a:solidFill>
                  <a:prstDash val="solid"/>
                </a:ln>
                <a:solidFill>
                  <a:srgbClr val="003865"/>
                </a:solidFill>
                <a:effectLst>
                  <a:outerShdw blurRad="12700" dist="38100" dir="2700000" algn="tl" rotWithShape="0">
                    <a:schemeClr val="bg1">
                      <a:lumMod val="50000"/>
                    </a:schemeClr>
                  </a:outerShdw>
                </a:effectLst>
                <a:latin typeface="Tahoma" panose="020B0604030504040204" pitchFamily="34" charset="0"/>
                <a:ea typeface="Tahoma" panose="020B0604030504040204" pitchFamily="34" charset="0"/>
                <a:cs typeface="Tahoma" panose="020B0604030504040204" pitchFamily="34" charset="0"/>
              </a:rPr>
              <a:t>CẤU HÌNH VGG16</a:t>
            </a:r>
          </a:p>
        </p:txBody>
      </p:sp>
    </p:spTree>
    <p:extLst>
      <p:ext uri="{BB962C8B-B14F-4D97-AF65-F5344CB8AC3E}">
        <p14:creationId xmlns:p14="http://schemas.microsoft.com/office/powerpoint/2010/main" val="2521070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Đồ họa 8">
            <a:extLst>
              <a:ext uri="{FF2B5EF4-FFF2-40B4-BE49-F238E27FC236}">
                <a16:creationId xmlns:a16="http://schemas.microsoft.com/office/drawing/2014/main" id="{35127EDA-5861-47AB-8729-620CFC7DAC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1431" y="816337"/>
            <a:ext cx="5225327" cy="5225327"/>
          </a:xfrm>
          <a:prstGeom prst="rect">
            <a:avLst/>
          </a:prstGeom>
        </p:spPr>
      </p:pic>
      <p:sp>
        <p:nvSpPr>
          <p:cNvPr id="6" name="Hộp Văn bản 5">
            <a:extLst>
              <a:ext uri="{FF2B5EF4-FFF2-40B4-BE49-F238E27FC236}">
                <a16:creationId xmlns:a16="http://schemas.microsoft.com/office/drawing/2014/main" id="{584B38A1-DDBC-1F28-41E7-C1C091A2BE29}"/>
              </a:ext>
            </a:extLst>
          </p:cNvPr>
          <p:cNvSpPr txBox="1"/>
          <p:nvPr/>
        </p:nvSpPr>
        <p:spPr>
          <a:xfrm>
            <a:off x="1" y="0"/>
            <a:ext cx="12192000" cy="707886"/>
          </a:xfrm>
          <a:prstGeom prst="rect">
            <a:avLst/>
          </a:prstGeom>
          <a:solidFill>
            <a:srgbClr val="003865"/>
          </a:solidFill>
        </p:spPr>
        <p:txBody>
          <a:bodyPr wrap="square" rtlCol="0">
            <a:spAutoFit/>
          </a:bodyPr>
          <a:lstStyle/>
          <a:p>
            <a:pPr algn="ctr"/>
            <a:r>
              <a:rPr lang="en-US" sz="2000">
                <a:solidFill>
                  <a:schemeClr val="bg1"/>
                </a:solidFill>
              </a:rPr>
              <a:t>ĐẠI HỌC THÁI NGUYÊN</a:t>
            </a:r>
          </a:p>
          <a:p>
            <a:pPr algn="ctr"/>
            <a:r>
              <a:rPr lang="en-US" sz="2000" b="1">
                <a:solidFill>
                  <a:schemeClr val="bg1"/>
                </a:solidFill>
              </a:rPr>
              <a:t>TRƯỜNG ĐẠI HỌC CÔNG NGHỆ THÔNG TIN VÀ TRUYỀN THÔNG</a:t>
            </a:r>
            <a:endParaRPr lang="vi-VN" sz="2000" b="1">
              <a:solidFill>
                <a:schemeClr val="bg1"/>
              </a:solidFill>
            </a:endParaRPr>
          </a:p>
        </p:txBody>
      </p:sp>
      <p:sp>
        <p:nvSpPr>
          <p:cNvPr id="4" name="Hình chữ nhật: Góc Tròn 3">
            <a:extLst>
              <a:ext uri="{FF2B5EF4-FFF2-40B4-BE49-F238E27FC236}">
                <a16:creationId xmlns:a16="http://schemas.microsoft.com/office/drawing/2014/main" id="{7ED5F122-DCC3-4FF8-F20B-DFA1A67F533F}"/>
              </a:ext>
            </a:extLst>
          </p:cNvPr>
          <p:cNvSpPr/>
          <p:nvPr/>
        </p:nvSpPr>
        <p:spPr>
          <a:xfrm>
            <a:off x="1282700" y="2880826"/>
            <a:ext cx="2184400" cy="1792773"/>
          </a:xfrm>
          <a:prstGeom prst="roundRect">
            <a:avLst/>
          </a:prstGeom>
          <a:solidFill>
            <a:schemeClr val="bg2">
              <a:alpha val="75000"/>
            </a:schemeClr>
          </a:solidFill>
          <a:ln w="63500">
            <a:solidFill>
              <a:schemeClr val="bg1"/>
            </a:solidFill>
          </a:ln>
          <a:effectLst>
            <a:outerShdw blurRad="76200" dist="50800" dir="5400000" sx="8000" sy="8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en-US" sz="2400" b="1">
                <a:ln w="9525">
                  <a:solidFill>
                    <a:schemeClr val="bg1"/>
                  </a:solidFill>
                  <a:prstDash val="solid"/>
                </a:ln>
                <a:solidFill>
                  <a:srgbClr val="003865"/>
                </a:solidFill>
                <a:effectLst>
                  <a:outerShdw blurRad="12700" dist="38100" dir="2700000" algn="tl" rotWithShape="0">
                    <a:schemeClr val="bg1">
                      <a:lumMod val="50000"/>
                    </a:schemeClr>
                  </a:outerShdw>
                </a:effectLst>
                <a:latin typeface="Tahoma" panose="020B0604030504040204" pitchFamily="34" charset="0"/>
                <a:ea typeface="Tahoma" panose="020B0604030504040204" pitchFamily="34" charset="0"/>
                <a:cs typeface="Tahoma" panose="020B0604030504040204" pitchFamily="34" charset="0"/>
              </a:rPr>
              <a:t>MÔ HÌNH RESNET</a:t>
            </a:r>
          </a:p>
        </p:txBody>
      </p:sp>
      <p:sp>
        <p:nvSpPr>
          <p:cNvPr id="8" name="Hình chữ nhật: Góc Tròn 7">
            <a:extLst>
              <a:ext uri="{FF2B5EF4-FFF2-40B4-BE49-F238E27FC236}">
                <a16:creationId xmlns:a16="http://schemas.microsoft.com/office/drawing/2014/main" id="{6512C375-5583-259F-ED50-5F0DED9A537D}"/>
              </a:ext>
            </a:extLst>
          </p:cNvPr>
          <p:cNvSpPr/>
          <p:nvPr/>
        </p:nvSpPr>
        <p:spPr>
          <a:xfrm>
            <a:off x="4572000" y="2013079"/>
            <a:ext cx="6591300" cy="867747"/>
          </a:xfrm>
          <a:prstGeom prst="roundRect">
            <a:avLst/>
          </a:prstGeom>
          <a:solidFill>
            <a:schemeClr val="bg2">
              <a:alpha val="75000"/>
            </a:schemeClr>
          </a:solidFill>
          <a:ln w="63500">
            <a:solidFill>
              <a:schemeClr val="bg1"/>
            </a:solidFill>
          </a:ln>
          <a:effectLst>
            <a:outerShdw blurRad="76200" dist="50800" dir="5400000" sx="8000" sy="8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en-US" sz="2400" b="1">
                <a:ln w="9525">
                  <a:solidFill>
                    <a:schemeClr val="bg1"/>
                  </a:solidFill>
                  <a:prstDash val="solid"/>
                </a:ln>
                <a:solidFill>
                  <a:srgbClr val="003865"/>
                </a:solidFill>
                <a:effectLst>
                  <a:outerShdw blurRad="12700" dist="38100" dir="2700000" algn="tl" rotWithShape="0">
                    <a:schemeClr val="bg1">
                      <a:lumMod val="50000"/>
                    </a:schemeClr>
                  </a:outerShdw>
                </a:effectLst>
                <a:latin typeface="Tahoma" panose="020B0604030504040204" pitchFamily="34" charset="0"/>
                <a:ea typeface="Tahoma" panose="020B0604030504040204" pitchFamily="34" charset="0"/>
                <a:cs typeface="Tahoma" panose="020B0604030504040204" pitchFamily="34" charset="0"/>
              </a:rPr>
              <a:t>MÔ HÌNH RESNET LÀ GÌ?</a:t>
            </a:r>
          </a:p>
        </p:txBody>
      </p:sp>
      <p:sp>
        <p:nvSpPr>
          <p:cNvPr id="12" name="Hình chữ nhật: Góc Tròn 11">
            <a:extLst>
              <a:ext uri="{FF2B5EF4-FFF2-40B4-BE49-F238E27FC236}">
                <a16:creationId xmlns:a16="http://schemas.microsoft.com/office/drawing/2014/main" id="{FBB5856E-3710-C278-DEE7-4936122C3AC2}"/>
              </a:ext>
            </a:extLst>
          </p:cNvPr>
          <p:cNvSpPr/>
          <p:nvPr/>
        </p:nvSpPr>
        <p:spPr>
          <a:xfrm>
            <a:off x="4571998" y="4644960"/>
            <a:ext cx="6591302" cy="867747"/>
          </a:xfrm>
          <a:prstGeom prst="roundRect">
            <a:avLst/>
          </a:prstGeom>
          <a:solidFill>
            <a:schemeClr val="bg2">
              <a:alpha val="75000"/>
            </a:schemeClr>
          </a:solidFill>
          <a:ln w="63500">
            <a:solidFill>
              <a:schemeClr val="bg1"/>
            </a:solidFill>
          </a:ln>
          <a:effectLst>
            <a:outerShdw blurRad="76200" dist="50800" dir="5400000" sx="8000" sy="8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en-US" sz="2400" b="1">
                <a:ln w="9525">
                  <a:solidFill>
                    <a:schemeClr val="bg1"/>
                  </a:solidFill>
                  <a:prstDash val="solid"/>
                </a:ln>
                <a:solidFill>
                  <a:srgbClr val="003865"/>
                </a:solidFill>
                <a:effectLst>
                  <a:outerShdw blurRad="12700" dist="38100" dir="2700000" algn="tl" rotWithShape="0">
                    <a:schemeClr val="bg1">
                      <a:lumMod val="50000"/>
                    </a:schemeClr>
                  </a:outerShdw>
                </a:effectLst>
                <a:latin typeface="Tahoma" panose="020B0604030504040204" pitchFamily="34" charset="0"/>
                <a:ea typeface="Tahoma" panose="020B0604030504040204" pitchFamily="34" charset="0"/>
                <a:cs typeface="Tahoma" panose="020B0604030504040204" pitchFamily="34" charset="0"/>
              </a:rPr>
              <a:t>ƯU NHƯỢC ĐIỂM CỦA MÔ HÌNH RESNET</a:t>
            </a:r>
          </a:p>
        </p:txBody>
      </p:sp>
      <p:cxnSp>
        <p:nvCxnSpPr>
          <p:cNvPr id="13" name="Đường kết nối: Mũi tên Gấp khúc 12">
            <a:extLst>
              <a:ext uri="{FF2B5EF4-FFF2-40B4-BE49-F238E27FC236}">
                <a16:creationId xmlns:a16="http://schemas.microsoft.com/office/drawing/2014/main" id="{2C1ACF93-56AC-2DF9-6D89-095262DDF854}"/>
              </a:ext>
            </a:extLst>
          </p:cNvPr>
          <p:cNvCxnSpPr>
            <a:cxnSpLocks/>
            <a:stCxn id="4" idx="3"/>
            <a:endCxn id="8" idx="1"/>
          </p:cNvCxnSpPr>
          <p:nvPr/>
        </p:nvCxnSpPr>
        <p:spPr>
          <a:xfrm flipV="1">
            <a:off x="3467100" y="2446953"/>
            <a:ext cx="1104900" cy="1330260"/>
          </a:xfrm>
          <a:prstGeom prst="bent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Đường kết nối: Mũi tên Gấp khúc 13">
            <a:extLst>
              <a:ext uri="{FF2B5EF4-FFF2-40B4-BE49-F238E27FC236}">
                <a16:creationId xmlns:a16="http://schemas.microsoft.com/office/drawing/2014/main" id="{4DEF5E63-E478-3E31-DBD9-31727F9856A3}"/>
              </a:ext>
            </a:extLst>
          </p:cNvPr>
          <p:cNvCxnSpPr>
            <a:cxnSpLocks/>
            <a:stCxn id="4" idx="3"/>
          </p:cNvCxnSpPr>
          <p:nvPr/>
        </p:nvCxnSpPr>
        <p:spPr>
          <a:xfrm>
            <a:off x="3467100" y="3777213"/>
            <a:ext cx="1104899" cy="9461"/>
          </a:xfrm>
          <a:prstGeom prst="bent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Đường kết nối: Mũi tên Gấp khúc 14">
            <a:extLst>
              <a:ext uri="{FF2B5EF4-FFF2-40B4-BE49-F238E27FC236}">
                <a16:creationId xmlns:a16="http://schemas.microsoft.com/office/drawing/2014/main" id="{9459B747-D2D9-4268-CF5A-29499C301CEE}"/>
              </a:ext>
            </a:extLst>
          </p:cNvPr>
          <p:cNvCxnSpPr>
            <a:cxnSpLocks/>
            <a:stCxn id="4" idx="3"/>
            <a:endCxn id="12" idx="1"/>
          </p:cNvCxnSpPr>
          <p:nvPr/>
        </p:nvCxnSpPr>
        <p:spPr>
          <a:xfrm>
            <a:off x="3467100" y="3777213"/>
            <a:ext cx="1104898" cy="1301621"/>
          </a:xfrm>
          <a:prstGeom prst="bent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slz="http://schemas.microsoft.com/office/powerpoint/2016/slidezoom" Requires="pslz">
          <p:graphicFrame>
            <p:nvGraphicFramePr>
              <p:cNvPr id="27" name="Phóng to Trang chiếu 26">
                <a:extLst>
                  <a:ext uri="{FF2B5EF4-FFF2-40B4-BE49-F238E27FC236}">
                    <a16:creationId xmlns:a16="http://schemas.microsoft.com/office/drawing/2014/main" id="{2097741A-CF43-317E-50B3-1E9E5A7AB64D}"/>
                  </a:ext>
                </a:extLst>
              </p:cNvPr>
              <p:cNvGraphicFramePr>
                <a:graphicFrameLocks noChangeAspect="1"/>
              </p:cNvGraphicFramePr>
              <p:nvPr>
                <p:extLst>
                  <p:ext uri="{D42A27DB-BD31-4B8C-83A1-F6EECF244321}">
                    <p14:modId xmlns:p14="http://schemas.microsoft.com/office/powerpoint/2010/main" val="3774735585"/>
                  </p:ext>
                </p:extLst>
              </p:nvPr>
            </p:nvGraphicFramePr>
            <p:xfrm>
              <a:off x="4592440" y="3325668"/>
              <a:ext cx="6570860" cy="919153"/>
            </p:xfrm>
            <a:graphic>
              <a:graphicData uri="http://schemas.microsoft.com/office/powerpoint/2016/slidezoom">
                <pslz:sldZm>
                  <pslz:sldZmObj sldId="275" cId="471016676">
                    <pslz:zmPr id="{B02550B6-5192-46AD-9A1E-D32CA11DB30C}" returnToParent="0" imageType="cover" transitionDur="100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6570860" cy="919153"/>
                        </a:xfrm>
                        <a:prstGeom prst="rect">
                          <a:avLst/>
                        </a:prstGeom>
                      </p166:spPr>
                    </pslz:zmPr>
                  </pslz:sldZmObj>
                </pslz:sldZm>
              </a:graphicData>
            </a:graphic>
          </p:graphicFrame>
        </mc:Choice>
        <mc:Fallback>
          <p:pic>
            <p:nvPicPr>
              <p:cNvPr id="27" name="Phóng to Trang chiếu 26">
                <a:hlinkClick r:id="rId6" action="ppaction://hlinksldjump"/>
                <a:extLst>
                  <a:ext uri="{FF2B5EF4-FFF2-40B4-BE49-F238E27FC236}">
                    <a16:creationId xmlns:a16="http://schemas.microsoft.com/office/drawing/2014/main" id="{2097741A-CF43-317E-50B3-1E9E5A7AB64D}"/>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4592440" y="3325668"/>
                <a:ext cx="6570860" cy="919153"/>
              </a:xfrm>
              <a:prstGeom prst="rect">
                <a:avLst/>
              </a:prstGeom>
            </p:spPr>
          </p:pic>
        </mc:Fallback>
      </mc:AlternateContent>
    </p:spTree>
    <p:extLst>
      <p:ext uri="{BB962C8B-B14F-4D97-AF65-F5344CB8AC3E}">
        <p14:creationId xmlns:p14="http://schemas.microsoft.com/office/powerpoint/2010/main" val="682342769"/>
      </p:ext>
    </p:extLst>
  </p:cSld>
  <p:clrMapOvr>
    <a:masterClrMapping/>
  </p:clrMapOvr>
</p:sld>
</file>

<file path=ppt/theme/theme1.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0958500_TF44781794_Win32" id="{526EBEC8-7B2A-4D9E-858D-B94BCD836360}" vid="{1F1441FC-8963-4F9E-B89F-23FA19E50B6A}"/>
    </a:ext>
  </a:ext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Bản trình bày Nghiên cứu</Template>
  <TotalTime>2934</TotalTime>
  <Words>4651</Words>
  <Application>Microsoft Office PowerPoint</Application>
  <PresentationFormat>Màn hình rộng</PresentationFormat>
  <Paragraphs>231</Paragraphs>
  <Slides>25</Slides>
  <Notes>25</Notes>
  <HiddenSlides>0</HiddenSlides>
  <MMClips>1</MMClips>
  <ScaleCrop>false</ScaleCrop>
  <HeadingPairs>
    <vt:vector size="6" baseType="variant">
      <vt:variant>
        <vt:lpstr>Phông được Dùng</vt:lpstr>
      </vt:variant>
      <vt:variant>
        <vt:i4>5</vt:i4>
      </vt:variant>
      <vt:variant>
        <vt:lpstr>Chủ đề</vt:lpstr>
      </vt:variant>
      <vt:variant>
        <vt:i4>1</vt:i4>
      </vt:variant>
      <vt:variant>
        <vt:lpstr>Tiêu đề Bản chiếu</vt:lpstr>
      </vt:variant>
      <vt:variant>
        <vt:i4>25</vt:i4>
      </vt:variant>
    </vt:vector>
  </HeadingPairs>
  <TitlesOfParts>
    <vt:vector size="31" baseType="lpstr">
      <vt:lpstr>Arial</vt:lpstr>
      <vt:lpstr>Calibri</vt:lpstr>
      <vt:lpstr>Calibri Light</vt:lpstr>
      <vt:lpstr>Segoe UI</vt:lpstr>
      <vt:lpstr>Tahoma</vt:lpstr>
      <vt:lpstr>Chủ đề Office</vt:lpstr>
      <vt:lpstr>NGHIÊN CỨU HỖ TRỢ CHẨN ĐOÁN BỆNH LAO DỰA VÀO HỌC MÁY</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MÔ HÌNH RESNET</vt:lpstr>
      <vt:lpstr>Bản trình bày PowerPoint</vt:lpstr>
      <vt:lpstr>Bản trình bày PowerPoint</vt:lpstr>
      <vt:lpstr>MÔ HÌNH DENSENET</vt:lpstr>
      <vt:lpstr>Bản trình bày PowerPoint</vt:lpstr>
      <vt:lpstr>Bản trình bày PowerPoint</vt:lpstr>
      <vt:lpstr>CHƯƠNG TRÌNH THỬ NGHIỆM</vt:lpstr>
      <vt:lpstr>CHƯƠNG TRÌNH THỬ NGHIỆM</vt:lpstr>
      <vt:lpstr>CHƯƠNG TRÌNH THỬ NGHIỆM</vt:lpstr>
      <vt:lpstr>CHƯƠNG TRÌNH THỬ NGHIỆM</vt:lpstr>
      <vt:lpstr>CHƯƠNG TRÌNH THỬ NGHIỆM</vt:lpstr>
      <vt:lpstr>CHƯƠNG TRÌNH THỬ NGHIỆM</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NGHIÊN CỨU HỖ TRỢ CHUẨN ĐOÁN BỆNH LAO DỰA VÀO HỌC MÁY</dc:title>
  <dc:creator>Khánh Nguyễn Hữu</dc:creator>
  <cp:lastModifiedBy>Khánh Nguyễn Hữu</cp:lastModifiedBy>
  <cp:revision>20</cp:revision>
  <dcterms:created xsi:type="dcterms:W3CDTF">2022-08-03T03:33:16Z</dcterms:created>
  <dcterms:modified xsi:type="dcterms:W3CDTF">2022-09-23T10:15:51Z</dcterms:modified>
</cp:coreProperties>
</file>